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472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8540" y="838438"/>
            <a:ext cx="7746921" cy="3443288"/>
          </a:xfrm>
          <a:prstGeom prst="rect">
            <a:avLst/>
          </a:prstGeom>
          <a:noFill/>
          <a:ln/>
        </p:spPr>
        <p:txBody>
          <a:bodyPr wrap="square" lIns="0" tIns="0" rIns="0" bIns="0" rtlCol="0" anchor="t"/>
          <a:lstStyle/>
          <a:p>
            <a:pPr indent="0" marL="0">
              <a:lnSpc>
                <a:spcPts val="6750"/>
              </a:lnSpc>
              <a:buNone/>
            </a:pPr>
            <a:r>
              <a:rPr lang="en-US" sz="5400" dirty="0">
                <a:solidFill>
                  <a:srgbClr val="F2E782"/>
                </a:solidFill>
                <a:latin typeface="Prata" pitchFamily="34" charset="0"/>
                <a:ea typeface="Prata" pitchFamily="34" charset="-122"/>
                <a:cs typeface="Prata" pitchFamily="34" charset="-120"/>
              </a:rPr>
              <a:t>Employee Performance Analysis: A Comprehensive Approach</a:t>
            </a:r>
            <a:endParaRPr lang="en-US" sz="5400" dirty="0"/>
          </a:p>
        </p:txBody>
      </p:sp>
      <p:sp>
        <p:nvSpPr>
          <p:cNvPr id="4" name="Text 1"/>
          <p:cNvSpPr/>
          <p:nvPr/>
        </p:nvSpPr>
        <p:spPr>
          <a:xfrm>
            <a:off x="698540" y="4581049"/>
            <a:ext cx="7746921" cy="2236113"/>
          </a:xfrm>
          <a:prstGeom prst="rect">
            <a:avLst/>
          </a:prstGeom>
          <a:noFill/>
          <a:ln/>
        </p:spPr>
        <p:txBody>
          <a:bodyPr wrap="square" lIns="0" tIns="0" rIns="0" bIns="0" rtlCol="0" anchor="t"/>
          <a:lstStyle/>
          <a:p>
            <a:pPr indent="0" marL="0">
              <a:lnSpc>
                <a:spcPts val="2500"/>
              </a:lnSpc>
              <a:buNone/>
            </a:pPr>
            <a:r>
              <a:rPr lang="en-US" sz="1550" dirty="0">
                <a:solidFill>
                  <a:srgbClr val="CFCBBF"/>
                </a:solidFill>
                <a:latin typeface="Raleway" pitchFamily="34" charset="0"/>
                <a:ea typeface="Raleway" pitchFamily="34" charset="-122"/>
                <a:cs typeface="Raleway" pitchFamily="34" charset="-120"/>
              </a:rPr>
              <a:t>In today's competitive business landscape, understanding and enhancing employee performance is critical for organizations to achieve their strategic goals. This presentation outlines a comprehensive approach to employee performance analysis using Microsoft Excel, a powerful tool that allows for efficient data collection, analysis, and visualization. We aim to provide a clear understanding of the process, from problem statement to results, empowering you to make data-driven decisions that optimize your workforce.</a:t>
            </a:r>
            <a:endParaRPr lang="en-US" sz="1550" dirty="0"/>
          </a:p>
        </p:txBody>
      </p:sp>
      <p:sp>
        <p:nvSpPr>
          <p:cNvPr id="5" name="Shape 2"/>
          <p:cNvSpPr/>
          <p:nvPr/>
        </p:nvSpPr>
        <p:spPr>
          <a:xfrm>
            <a:off x="698540" y="7056596"/>
            <a:ext cx="319326" cy="319326"/>
          </a:xfrm>
          <a:prstGeom prst="roundRect">
            <a:avLst>
              <a:gd name="adj" fmla="val 28632450"/>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06160" y="7064216"/>
            <a:ext cx="304086" cy="304086"/>
          </a:xfrm>
          <a:prstGeom prst="rect">
            <a:avLst/>
          </a:prstGeom>
        </p:spPr>
      </p:pic>
      <p:sp>
        <p:nvSpPr>
          <p:cNvPr id="7" name="Text 3"/>
          <p:cNvSpPr/>
          <p:nvPr/>
        </p:nvSpPr>
        <p:spPr>
          <a:xfrm>
            <a:off x="1117640" y="7041713"/>
            <a:ext cx="2079069" cy="349329"/>
          </a:xfrm>
          <a:prstGeom prst="rect">
            <a:avLst/>
          </a:prstGeom>
          <a:noFill/>
          <a:ln/>
        </p:spPr>
        <p:txBody>
          <a:bodyPr wrap="none" lIns="0" tIns="0" rIns="0" bIns="0" rtlCol="0" anchor="t"/>
          <a:lstStyle/>
          <a:p>
            <a:pPr algn="l" indent="0" marL="0">
              <a:lnSpc>
                <a:spcPts val="2750"/>
              </a:lnSpc>
              <a:buNone/>
            </a:pPr>
            <a:r>
              <a:rPr lang="en-US" sz="1950" b="1" dirty="0">
                <a:solidFill>
                  <a:srgbClr val="CFCBBF"/>
                </a:solidFill>
                <a:latin typeface="Raleway" pitchFamily="34" charset="0"/>
                <a:ea typeface="Raleway" pitchFamily="34" charset="-122"/>
                <a:cs typeface="Raleway" pitchFamily="34" charset="-120"/>
              </a:rPr>
              <a:t>by Giri prasad D.S</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0670" y="772597"/>
            <a:ext cx="7942659" cy="1072753"/>
          </a:xfrm>
          <a:prstGeom prst="rect">
            <a:avLst/>
          </a:prstGeom>
          <a:noFill/>
          <a:ln/>
        </p:spPr>
        <p:txBody>
          <a:bodyPr wrap="square" lIns="0" tIns="0" rIns="0" bIns="0" rtlCol="0" anchor="t"/>
          <a:lstStyle/>
          <a:p>
            <a:pPr indent="0" marL="0">
              <a:lnSpc>
                <a:spcPts val="4200"/>
              </a:lnSpc>
              <a:buNone/>
            </a:pPr>
            <a:r>
              <a:rPr lang="en-US" sz="3350" dirty="0">
                <a:solidFill>
                  <a:srgbClr val="F2E782"/>
                </a:solidFill>
                <a:latin typeface="Prata" pitchFamily="34" charset="0"/>
                <a:ea typeface="Prata" pitchFamily="34" charset="-122"/>
                <a:cs typeface="Prata" pitchFamily="34" charset="-120"/>
              </a:rPr>
              <a:t>Problem Statement: Unlocking the Potential of Your Workforce</a:t>
            </a:r>
            <a:endParaRPr lang="en-US" sz="3350" dirty="0"/>
          </a:p>
        </p:txBody>
      </p:sp>
      <p:sp>
        <p:nvSpPr>
          <p:cNvPr id="4" name="Text 1"/>
          <p:cNvSpPr/>
          <p:nvPr/>
        </p:nvSpPr>
        <p:spPr>
          <a:xfrm>
            <a:off x="600670" y="2102763"/>
            <a:ext cx="7942659" cy="1372195"/>
          </a:xfrm>
          <a:prstGeom prst="rect">
            <a:avLst/>
          </a:prstGeom>
          <a:noFill/>
          <a:ln/>
        </p:spPr>
        <p:txBody>
          <a:bodyPr wrap="square" lIns="0" tIns="0" rIns="0" bIns="0" rtlCol="0" anchor="t"/>
          <a:lstStyle/>
          <a:p>
            <a:pPr indent="0" marL="0">
              <a:lnSpc>
                <a:spcPts val="2150"/>
              </a:lnSpc>
              <a:buNone/>
            </a:pPr>
            <a:r>
              <a:rPr lang="en-US" sz="1350" dirty="0">
                <a:solidFill>
                  <a:srgbClr val="CFCBBF"/>
                </a:solidFill>
                <a:latin typeface="Raleway" pitchFamily="34" charset="0"/>
                <a:ea typeface="Raleway" pitchFamily="34" charset="-122"/>
                <a:cs typeface="Raleway" pitchFamily="34" charset="-120"/>
              </a:rPr>
              <a:t>Many organizations struggle to effectively assess and improve employee performance. Existing systems may be outdated, lacking the sophistication needed to capture nuanced performance indicators. This can lead to inaccurate assessments, limited insights, and missed opportunities for growth. To overcome these challenges, we propose a data-driven approach utilizing Excel to provide a comprehensive and actionable analysis of employee performance.</a:t>
            </a:r>
            <a:endParaRPr lang="en-US" sz="1350" dirty="0"/>
          </a:p>
        </p:txBody>
      </p:sp>
      <p:sp>
        <p:nvSpPr>
          <p:cNvPr id="5" name="Shape 2"/>
          <p:cNvSpPr/>
          <p:nvPr/>
        </p:nvSpPr>
        <p:spPr>
          <a:xfrm>
            <a:off x="600670" y="3667958"/>
            <a:ext cx="3885605" cy="2354461"/>
          </a:xfrm>
          <a:prstGeom prst="roundRect">
            <a:avLst>
              <a:gd name="adj" fmla="val 1093"/>
            </a:avLst>
          </a:prstGeom>
          <a:solidFill>
            <a:srgbClr val="3A3B3C"/>
          </a:solidFill>
          <a:ln/>
        </p:spPr>
      </p:sp>
      <p:sp>
        <p:nvSpPr>
          <p:cNvPr id="6" name="Text 3"/>
          <p:cNvSpPr/>
          <p:nvPr/>
        </p:nvSpPr>
        <p:spPr>
          <a:xfrm>
            <a:off x="772239" y="3839528"/>
            <a:ext cx="3542467" cy="536258"/>
          </a:xfrm>
          <a:prstGeom prst="rect">
            <a:avLst/>
          </a:prstGeom>
          <a:noFill/>
          <a:ln/>
        </p:spPr>
        <p:txBody>
          <a:bodyPr wrap="square" lIns="0" tIns="0" rIns="0" bIns="0" rtlCol="0" anchor="t"/>
          <a:lstStyle/>
          <a:p>
            <a:pPr indent="0" marL="0">
              <a:lnSpc>
                <a:spcPts val="2100"/>
              </a:lnSpc>
              <a:buNone/>
            </a:pPr>
            <a:r>
              <a:rPr lang="en-US" sz="1650" dirty="0">
                <a:solidFill>
                  <a:srgbClr val="CFCBBF"/>
                </a:solidFill>
                <a:latin typeface="Prata" pitchFamily="34" charset="0"/>
                <a:ea typeface="Prata" pitchFamily="34" charset="-122"/>
                <a:cs typeface="Prata" pitchFamily="34" charset="-120"/>
              </a:rPr>
              <a:t>Inefficient Performance Measurement</a:t>
            </a:r>
            <a:endParaRPr lang="en-US" sz="1650" dirty="0"/>
          </a:p>
        </p:txBody>
      </p:sp>
      <p:sp>
        <p:nvSpPr>
          <p:cNvPr id="7" name="Text 4"/>
          <p:cNvSpPr/>
          <p:nvPr/>
        </p:nvSpPr>
        <p:spPr>
          <a:xfrm>
            <a:off x="772239" y="4478655"/>
            <a:ext cx="3542467" cy="1372195"/>
          </a:xfrm>
          <a:prstGeom prst="rect">
            <a:avLst/>
          </a:prstGeom>
          <a:noFill/>
          <a:ln/>
        </p:spPr>
        <p:txBody>
          <a:bodyPr wrap="square" lIns="0" tIns="0" rIns="0" bIns="0" rtlCol="0" anchor="t"/>
          <a:lstStyle/>
          <a:p>
            <a:pPr indent="0" marL="0">
              <a:lnSpc>
                <a:spcPts val="2150"/>
              </a:lnSpc>
              <a:buNone/>
            </a:pPr>
            <a:r>
              <a:rPr lang="en-US" sz="1350" dirty="0">
                <a:solidFill>
                  <a:srgbClr val="CFCBBF"/>
                </a:solidFill>
                <a:latin typeface="Raleway" pitchFamily="34" charset="0"/>
                <a:ea typeface="Raleway" pitchFamily="34" charset="-122"/>
                <a:cs typeface="Raleway" pitchFamily="34" charset="-120"/>
              </a:rPr>
              <a:t>Traditional performance metrics may not capture the full picture of employee contributions and potential, leading to incomplete and potentially inaccurate assessments.</a:t>
            </a:r>
            <a:endParaRPr lang="en-US" sz="1350" dirty="0"/>
          </a:p>
        </p:txBody>
      </p:sp>
      <p:sp>
        <p:nvSpPr>
          <p:cNvPr id="8" name="Shape 5"/>
          <p:cNvSpPr/>
          <p:nvPr/>
        </p:nvSpPr>
        <p:spPr>
          <a:xfrm>
            <a:off x="4657844" y="3667958"/>
            <a:ext cx="3885605" cy="2354461"/>
          </a:xfrm>
          <a:prstGeom prst="roundRect">
            <a:avLst>
              <a:gd name="adj" fmla="val 1093"/>
            </a:avLst>
          </a:prstGeom>
          <a:solidFill>
            <a:srgbClr val="3A3B3C"/>
          </a:solidFill>
          <a:ln/>
        </p:spPr>
      </p:sp>
      <p:sp>
        <p:nvSpPr>
          <p:cNvPr id="9" name="Text 6"/>
          <p:cNvSpPr/>
          <p:nvPr/>
        </p:nvSpPr>
        <p:spPr>
          <a:xfrm>
            <a:off x="4829413" y="3839528"/>
            <a:ext cx="2944416" cy="268129"/>
          </a:xfrm>
          <a:prstGeom prst="rect">
            <a:avLst/>
          </a:prstGeom>
          <a:noFill/>
          <a:ln/>
        </p:spPr>
        <p:txBody>
          <a:bodyPr wrap="none" lIns="0" tIns="0" rIns="0" bIns="0" rtlCol="0" anchor="t"/>
          <a:lstStyle/>
          <a:p>
            <a:pPr indent="0" marL="0">
              <a:lnSpc>
                <a:spcPts val="2100"/>
              </a:lnSpc>
              <a:buNone/>
            </a:pPr>
            <a:r>
              <a:rPr lang="en-US" sz="1650" dirty="0">
                <a:solidFill>
                  <a:srgbClr val="CFCBBF"/>
                </a:solidFill>
                <a:latin typeface="Prata" pitchFamily="34" charset="0"/>
                <a:ea typeface="Prata" pitchFamily="34" charset="-122"/>
                <a:cs typeface="Prata" pitchFamily="34" charset="-120"/>
              </a:rPr>
              <a:t>Lack of Data-Driven Insights</a:t>
            </a:r>
            <a:endParaRPr lang="en-US" sz="1650" dirty="0"/>
          </a:p>
        </p:txBody>
      </p:sp>
      <p:sp>
        <p:nvSpPr>
          <p:cNvPr id="10" name="Text 7"/>
          <p:cNvSpPr/>
          <p:nvPr/>
        </p:nvSpPr>
        <p:spPr>
          <a:xfrm>
            <a:off x="4829413" y="4210526"/>
            <a:ext cx="3542467" cy="1372195"/>
          </a:xfrm>
          <a:prstGeom prst="rect">
            <a:avLst/>
          </a:prstGeom>
          <a:noFill/>
          <a:ln/>
        </p:spPr>
        <p:txBody>
          <a:bodyPr wrap="square" lIns="0" tIns="0" rIns="0" bIns="0" rtlCol="0" anchor="t"/>
          <a:lstStyle/>
          <a:p>
            <a:pPr indent="0" marL="0">
              <a:lnSpc>
                <a:spcPts val="2150"/>
              </a:lnSpc>
              <a:buNone/>
            </a:pPr>
            <a:r>
              <a:rPr lang="en-US" sz="1350" dirty="0">
                <a:solidFill>
                  <a:srgbClr val="CFCBBF"/>
                </a:solidFill>
                <a:latin typeface="Raleway" pitchFamily="34" charset="0"/>
                <a:ea typeface="Raleway" pitchFamily="34" charset="-122"/>
                <a:cs typeface="Raleway" pitchFamily="34" charset="-120"/>
              </a:rPr>
              <a:t>Without robust data analysis, it's difficult to identify trends, patterns, and areas for improvement, hindering effective decision-making regarding talent development and resource allocation.</a:t>
            </a:r>
            <a:endParaRPr lang="en-US" sz="1350" dirty="0"/>
          </a:p>
        </p:txBody>
      </p:sp>
      <p:sp>
        <p:nvSpPr>
          <p:cNvPr id="11" name="Shape 8"/>
          <p:cNvSpPr/>
          <p:nvPr/>
        </p:nvSpPr>
        <p:spPr>
          <a:xfrm>
            <a:off x="600670" y="6193988"/>
            <a:ext cx="7942659" cy="1263015"/>
          </a:xfrm>
          <a:prstGeom prst="roundRect">
            <a:avLst>
              <a:gd name="adj" fmla="val 2038"/>
            </a:avLst>
          </a:prstGeom>
          <a:solidFill>
            <a:srgbClr val="3A3B3C"/>
          </a:solidFill>
          <a:ln/>
        </p:spPr>
      </p:sp>
      <p:sp>
        <p:nvSpPr>
          <p:cNvPr id="12" name="Text 9"/>
          <p:cNvSpPr/>
          <p:nvPr/>
        </p:nvSpPr>
        <p:spPr>
          <a:xfrm>
            <a:off x="772239" y="6365558"/>
            <a:ext cx="3129082" cy="268129"/>
          </a:xfrm>
          <a:prstGeom prst="rect">
            <a:avLst/>
          </a:prstGeom>
          <a:noFill/>
          <a:ln/>
        </p:spPr>
        <p:txBody>
          <a:bodyPr wrap="none" lIns="0" tIns="0" rIns="0" bIns="0" rtlCol="0" anchor="t"/>
          <a:lstStyle/>
          <a:p>
            <a:pPr indent="0" marL="0">
              <a:lnSpc>
                <a:spcPts val="2100"/>
              </a:lnSpc>
              <a:buNone/>
            </a:pPr>
            <a:r>
              <a:rPr lang="en-US" sz="1650" dirty="0">
                <a:solidFill>
                  <a:srgbClr val="CFCBBF"/>
                </a:solidFill>
                <a:latin typeface="Prata" pitchFamily="34" charset="0"/>
                <a:ea typeface="Prata" pitchFamily="34" charset="-122"/>
                <a:cs typeface="Prata" pitchFamily="34" charset="-120"/>
              </a:rPr>
              <a:t>Limited Growth Opportunities</a:t>
            </a:r>
            <a:endParaRPr lang="en-US" sz="1650" dirty="0"/>
          </a:p>
        </p:txBody>
      </p:sp>
      <p:sp>
        <p:nvSpPr>
          <p:cNvPr id="13" name="Text 10"/>
          <p:cNvSpPr/>
          <p:nvPr/>
        </p:nvSpPr>
        <p:spPr>
          <a:xfrm>
            <a:off x="772239" y="6736556"/>
            <a:ext cx="7599521" cy="548878"/>
          </a:xfrm>
          <a:prstGeom prst="rect">
            <a:avLst/>
          </a:prstGeom>
          <a:noFill/>
          <a:ln/>
        </p:spPr>
        <p:txBody>
          <a:bodyPr wrap="square" lIns="0" tIns="0" rIns="0" bIns="0" rtlCol="0" anchor="t"/>
          <a:lstStyle/>
          <a:p>
            <a:pPr indent="0" marL="0">
              <a:lnSpc>
                <a:spcPts val="2150"/>
              </a:lnSpc>
              <a:buNone/>
            </a:pPr>
            <a:r>
              <a:rPr lang="en-US" sz="1350" dirty="0">
                <a:solidFill>
                  <a:srgbClr val="CFCBBF"/>
                </a:solidFill>
                <a:latin typeface="Raleway" pitchFamily="34" charset="0"/>
                <a:ea typeface="Raleway" pitchFamily="34" charset="-122"/>
                <a:cs typeface="Raleway" pitchFamily="34" charset="-120"/>
              </a:rPr>
              <a:t>Without a clear understanding of individual strengths and areas for development, organizations may miss opportunities to nurture talent and unlock the full potential of their workforce.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31257" y="641271"/>
            <a:ext cx="8081486" cy="948928"/>
          </a:xfrm>
          <a:prstGeom prst="rect">
            <a:avLst/>
          </a:prstGeom>
          <a:noFill/>
          <a:ln/>
        </p:spPr>
        <p:txBody>
          <a:bodyPr wrap="square" lIns="0" tIns="0" rIns="0" bIns="0" rtlCol="0" anchor="t"/>
          <a:lstStyle/>
          <a:p>
            <a:pPr indent="0" marL="0">
              <a:lnSpc>
                <a:spcPts val="3700"/>
              </a:lnSpc>
              <a:buNone/>
            </a:pPr>
            <a:r>
              <a:rPr lang="en-US" sz="2950" dirty="0">
                <a:solidFill>
                  <a:srgbClr val="F2E782"/>
                </a:solidFill>
                <a:latin typeface="Prata" pitchFamily="34" charset="0"/>
                <a:ea typeface="Prata" pitchFamily="34" charset="-122"/>
                <a:cs typeface="Prata" pitchFamily="34" charset="-120"/>
              </a:rPr>
              <a:t>Project Overview: A Data-Driven Approach to Performance Enhancement</a:t>
            </a:r>
            <a:endParaRPr lang="en-US" sz="2950" dirty="0"/>
          </a:p>
        </p:txBody>
      </p:sp>
      <p:sp>
        <p:nvSpPr>
          <p:cNvPr id="4" name="Text 1"/>
          <p:cNvSpPr/>
          <p:nvPr/>
        </p:nvSpPr>
        <p:spPr>
          <a:xfrm>
            <a:off x="531257" y="1817846"/>
            <a:ext cx="8081486" cy="1214438"/>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Our project aims to develop a robust employee performance analysis framework using Microsoft Excel. This framework will involve collecting relevant data points, utilizing various Excel functions for analysis, and creating insightful visualizations to identify key trends, patterns, and areas for improvement. The project will focus on identifying and addressing specific performance challenges, facilitating informed decision-making, and ultimately, enhancing overall employee performance and organizational success.</a:t>
            </a:r>
            <a:endParaRPr lang="en-US" sz="1150" dirty="0"/>
          </a:p>
        </p:txBody>
      </p:sp>
      <p:sp>
        <p:nvSpPr>
          <p:cNvPr id="5" name="Shape 2"/>
          <p:cNvSpPr/>
          <p:nvPr/>
        </p:nvSpPr>
        <p:spPr>
          <a:xfrm>
            <a:off x="751284" y="3203019"/>
            <a:ext cx="15240" cy="4385191"/>
          </a:xfrm>
          <a:prstGeom prst="roundRect">
            <a:avLst>
              <a:gd name="adj" fmla="val 149428"/>
            </a:avLst>
          </a:prstGeom>
          <a:solidFill>
            <a:srgbClr val="535455"/>
          </a:solidFill>
          <a:ln/>
        </p:spPr>
      </p:sp>
      <p:sp>
        <p:nvSpPr>
          <p:cNvPr id="6" name="Shape 3"/>
          <p:cNvSpPr/>
          <p:nvPr/>
        </p:nvSpPr>
        <p:spPr>
          <a:xfrm>
            <a:off x="914460" y="3536871"/>
            <a:ext cx="531257" cy="15240"/>
          </a:xfrm>
          <a:prstGeom prst="roundRect">
            <a:avLst>
              <a:gd name="adj" fmla="val 149428"/>
            </a:avLst>
          </a:prstGeom>
          <a:solidFill>
            <a:srgbClr val="535455"/>
          </a:solidFill>
          <a:ln/>
        </p:spPr>
      </p:sp>
      <p:sp>
        <p:nvSpPr>
          <p:cNvPr id="7" name="Shape 4"/>
          <p:cNvSpPr/>
          <p:nvPr/>
        </p:nvSpPr>
        <p:spPr>
          <a:xfrm>
            <a:off x="588109" y="3373755"/>
            <a:ext cx="341590" cy="341590"/>
          </a:xfrm>
          <a:prstGeom prst="roundRect">
            <a:avLst>
              <a:gd name="adj" fmla="val 6667"/>
            </a:avLst>
          </a:prstGeom>
          <a:solidFill>
            <a:srgbClr val="3A3B3C"/>
          </a:solidFill>
          <a:ln/>
        </p:spPr>
      </p:sp>
      <p:sp>
        <p:nvSpPr>
          <p:cNvPr id="8" name="Text 5"/>
          <p:cNvSpPr/>
          <p:nvPr/>
        </p:nvSpPr>
        <p:spPr>
          <a:xfrm>
            <a:off x="719554" y="3430667"/>
            <a:ext cx="78581" cy="227767"/>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1</a:t>
            </a:r>
            <a:endParaRPr lang="en-US" sz="1750" dirty="0"/>
          </a:p>
        </p:txBody>
      </p:sp>
      <p:sp>
        <p:nvSpPr>
          <p:cNvPr id="9" name="Text 6"/>
          <p:cNvSpPr/>
          <p:nvPr/>
        </p:nvSpPr>
        <p:spPr>
          <a:xfrm>
            <a:off x="1593890" y="3354824"/>
            <a:ext cx="2951321" cy="237173"/>
          </a:xfrm>
          <a:prstGeom prst="rect">
            <a:avLst/>
          </a:prstGeom>
          <a:noFill/>
          <a:ln/>
        </p:spPr>
        <p:txBody>
          <a:bodyPr wrap="none" lIns="0" tIns="0" rIns="0" bIns="0" rtlCol="0" anchor="t"/>
          <a:lstStyle/>
          <a:p>
            <a:pPr algn="l" indent="0" marL="0">
              <a:lnSpc>
                <a:spcPts val="1850"/>
              </a:lnSpc>
              <a:buNone/>
            </a:pPr>
            <a:r>
              <a:rPr lang="en-US" sz="1450" dirty="0">
                <a:solidFill>
                  <a:srgbClr val="CFCBBF"/>
                </a:solidFill>
                <a:latin typeface="Prata" pitchFamily="34" charset="0"/>
                <a:ea typeface="Prata" pitchFamily="34" charset="-122"/>
                <a:cs typeface="Prata" pitchFamily="34" charset="-120"/>
              </a:rPr>
              <a:t>Data Collection and Preparation</a:t>
            </a:r>
            <a:endParaRPr lang="en-US" sz="1450" dirty="0"/>
          </a:p>
        </p:txBody>
      </p:sp>
      <p:sp>
        <p:nvSpPr>
          <p:cNvPr id="10" name="Text 7"/>
          <p:cNvSpPr/>
          <p:nvPr/>
        </p:nvSpPr>
        <p:spPr>
          <a:xfrm>
            <a:off x="1593890" y="3683079"/>
            <a:ext cx="7018853" cy="728662"/>
          </a:xfrm>
          <a:prstGeom prst="rect">
            <a:avLst/>
          </a:prstGeom>
          <a:noFill/>
          <a:ln/>
        </p:spPr>
        <p:txBody>
          <a:bodyPr wrap="square" lIns="0" tIns="0" rIns="0" bIns="0" rtlCol="0" anchor="t"/>
          <a:lstStyle/>
          <a:p>
            <a:pPr algn="l" indent="0" marL="0">
              <a:lnSpc>
                <a:spcPts val="1900"/>
              </a:lnSpc>
              <a:buNone/>
            </a:pPr>
            <a:r>
              <a:rPr lang="en-US" sz="1150" dirty="0">
                <a:solidFill>
                  <a:srgbClr val="CFCBBF"/>
                </a:solidFill>
                <a:latin typeface="Raleway" pitchFamily="34" charset="0"/>
                <a:ea typeface="Raleway" pitchFamily="34" charset="-122"/>
                <a:cs typeface="Raleway" pitchFamily="34" charset="-120"/>
              </a:rPr>
              <a:t>This stage involves identifying relevant performance indicators, gathering data from various sources, and cleaning and preparing the data for analysis. Excel's data manipulation features will be leveraged to ensure data accuracy and consistency.</a:t>
            </a:r>
            <a:endParaRPr lang="en-US" sz="1150" dirty="0"/>
          </a:p>
        </p:txBody>
      </p:sp>
      <p:sp>
        <p:nvSpPr>
          <p:cNvPr id="11" name="Shape 8"/>
          <p:cNvSpPr/>
          <p:nvPr/>
        </p:nvSpPr>
        <p:spPr>
          <a:xfrm>
            <a:off x="914460" y="5049203"/>
            <a:ext cx="531257" cy="15240"/>
          </a:xfrm>
          <a:prstGeom prst="roundRect">
            <a:avLst>
              <a:gd name="adj" fmla="val 149428"/>
            </a:avLst>
          </a:prstGeom>
          <a:solidFill>
            <a:srgbClr val="535455"/>
          </a:solidFill>
          <a:ln/>
        </p:spPr>
      </p:sp>
      <p:sp>
        <p:nvSpPr>
          <p:cNvPr id="12" name="Shape 9"/>
          <p:cNvSpPr/>
          <p:nvPr/>
        </p:nvSpPr>
        <p:spPr>
          <a:xfrm>
            <a:off x="588109" y="4886087"/>
            <a:ext cx="341590" cy="341590"/>
          </a:xfrm>
          <a:prstGeom prst="roundRect">
            <a:avLst>
              <a:gd name="adj" fmla="val 6667"/>
            </a:avLst>
          </a:prstGeom>
          <a:solidFill>
            <a:srgbClr val="3A3B3C"/>
          </a:solidFill>
          <a:ln/>
        </p:spPr>
      </p:sp>
      <p:sp>
        <p:nvSpPr>
          <p:cNvPr id="13" name="Text 10"/>
          <p:cNvSpPr/>
          <p:nvPr/>
        </p:nvSpPr>
        <p:spPr>
          <a:xfrm>
            <a:off x="689074" y="4942999"/>
            <a:ext cx="139660" cy="227767"/>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2</a:t>
            </a:r>
            <a:endParaRPr lang="en-US" sz="1750" dirty="0"/>
          </a:p>
        </p:txBody>
      </p:sp>
      <p:sp>
        <p:nvSpPr>
          <p:cNvPr id="14" name="Text 11"/>
          <p:cNvSpPr/>
          <p:nvPr/>
        </p:nvSpPr>
        <p:spPr>
          <a:xfrm>
            <a:off x="1593890" y="4867156"/>
            <a:ext cx="2852261" cy="237173"/>
          </a:xfrm>
          <a:prstGeom prst="rect">
            <a:avLst/>
          </a:prstGeom>
          <a:noFill/>
          <a:ln/>
        </p:spPr>
        <p:txBody>
          <a:bodyPr wrap="none" lIns="0" tIns="0" rIns="0" bIns="0" rtlCol="0" anchor="t"/>
          <a:lstStyle/>
          <a:p>
            <a:pPr algn="l" indent="0" marL="0">
              <a:lnSpc>
                <a:spcPts val="1850"/>
              </a:lnSpc>
              <a:buNone/>
            </a:pPr>
            <a:r>
              <a:rPr lang="en-US" sz="1450" dirty="0">
                <a:solidFill>
                  <a:srgbClr val="CFCBBF"/>
                </a:solidFill>
                <a:latin typeface="Prata" pitchFamily="34" charset="0"/>
                <a:ea typeface="Prata" pitchFamily="34" charset="-122"/>
                <a:cs typeface="Prata" pitchFamily="34" charset="-120"/>
              </a:rPr>
              <a:t>Data Analysis and Visualization</a:t>
            </a:r>
            <a:endParaRPr lang="en-US" sz="1450" dirty="0"/>
          </a:p>
        </p:txBody>
      </p:sp>
      <p:sp>
        <p:nvSpPr>
          <p:cNvPr id="15" name="Text 12"/>
          <p:cNvSpPr/>
          <p:nvPr/>
        </p:nvSpPr>
        <p:spPr>
          <a:xfrm>
            <a:off x="1593890" y="5195411"/>
            <a:ext cx="7018853" cy="728662"/>
          </a:xfrm>
          <a:prstGeom prst="rect">
            <a:avLst/>
          </a:prstGeom>
          <a:noFill/>
          <a:ln/>
        </p:spPr>
        <p:txBody>
          <a:bodyPr wrap="square" lIns="0" tIns="0" rIns="0" bIns="0" rtlCol="0" anchor="t"/>
          <a:lstStyle/>
          <a:p>
            <a:pPr algn="l" indent="0" marL="0">
              <a:lnSpc>
                <a:spcPts val="1900"/>
              </a:lnSpc>
              <a:buNone/>
            </a:pPr>
            <a:r>
              <a:rPr lang="en-US" sz="1150" dirty="0">
                <a:solidFill>
                  <a:srgbClr val="CFCBBF"/>
                </a:solidFill>
                <a:latin typeface="Raleway" pitchFamily="34" charset="0"/>
                <a:ea typeface="Raleway" pitchFamily="34" charset="-122"/>
                <a:cs typeface="Raleway" pitchFamily="34" charset="-120"/>
              </a:rPr>
              <a:t>This stage utilizes various Excel functions and tools for data analysis, including descriptive statistics, correlation analysis, and regression analysis. Visualizations such as charts, graphs, and dashboards will be created to present insights in an easily understandable and impactful way.</a:t>
            </a:r>
            <a:endParaRPr lang="en-US" sz="1150" dirty="0"/>
          </a:p>
        </p:txBody>
      </p:sp>
      <p:sp>
        <p:nvSpPr>
          <p:cNvPr id="16" name="Shape 13"/>
          <p:cNvSpPr/>
          <p:nvPr/>
        </p:nvSpPr>
        <p:spPr>
          <a:xfrm>
            <a:off x="914460" y="6561534"/>
            <a:ext cx="531257" cy="15240"/>
          </a:xfrm>
          <a:prstGeom prst="roundRect">
            <a:avLst>
              <a:gd name="adj" fmla="val 149428"/>
            </a:avLst>
          </a:prstGeom>
          <a:solidFill>
            <a:srgbClr val="535455"/>
          </a:solidFill>
          <a:ln/>
        </p:spPr>
      </p:sp>
      <p:sp>
        <p:nvSpPr>
          <p:cNvPr id="17" name="Shape 14"/>
          <p:cNvSpPr/>
          <p:nvPr/>
        </p:nvSpPr>
        <p:spPr>
          <a:xfrm>
            <a:off x="588109" y="6398419"/>
            <a:ext cx="341590" cy="341590"/>
          </a:xfrm>
          <a:prstGeom prst="roundRect">
            <a:avLst>
              <a:gd name="adj" fmla="val 6667"/>
            </a:avLst>
          </a:prstGeom>
          <a:solidFill>
            <a:srgbClr val="3A3B3C"/>
          </a:solidFill>
          <a:ln/>
        </p:spPr>
      </p:sp>
      <p:sp>
        <p:nvSpPr>
          <p:cNvPr id="18" name="Text 15"/>
          <p:cNvSpPr/>
          <p:nvPr/>
        </p:nvSpPr>
        <p:spPr>
          <a:xfrm>
            <a:off x="688241" y="6455331"/>
            <a:ext cx="141208" cy="227767"/>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3</a:t>
            </a:r>
            <a:endParaRPr lang="en-US" sz="1750" dirty="0"/>
          </a:p>
        </p:txBody>
      </p:sp>
      <p:sp>
        <p:nvSpPr>
          <p:cNvPr id="19" name="Text 16"/>
          <p:cNvSpPr/>
          <p:nvPr/>
        </p:nvSpPr>
        <p:spPr>
          <a:xfrm>
            <a:off x="1593890" y="6379488"/>
            <a:ext cx="3165753" cy="237173"/>
          </a:xfrm>
          <a:prstGeom prst="rect">
            <a:avLst/>
          </a:prstGeom>
          <a:noFill/>
          <a:ln/>
        </p:spPr>
        <p:txBody>
          <a:bodyPr wrap="none" lIns="0" tIns="0" rIns="0" bIns="0" rtlCol="0" anchor="t"/>
          <a:lstStyle/>
          <a:p>
            <a:pPr algn="l" indent="0" marL="0">
              <a:lnSpc>
                <a:spcPts val="1850"/>
              </a:lnSpc>
              <a:buNone/>
            </a:pPr>
            <a:r>
              <a:rPr lang="en-US" sz="1450" dirty="0">
                <a:solidFill>
                  <a:srgbClr val="CFCBBF"/>
                </a:solidFill>
                <a:latin typeface="Prata" pitchFamily="34" charset="0"/>
                <a:ea typeface="Prata" pitchFamily="34" charset="-122"/>
                <a:cs typeface="Prata" pitchFamily="34" charset="-120"/>
              </a:rPr>
              <a:t>Interpretation and Action Planning</a:t>
            </a:r>
            <a:endParaRPr lang="en-US" sz="1450" dirty="0"/>
          </a:p>
        </p:txBody>
      </p:sp>
      <p:sp>
        <p:nvSpPr>
          <p:cNvPr id="20" name="Text 17"/>
          <p:cNvSpPr/>
          <p:nvPr/>
        </p:nvSpPr>
        <p:spPr>
          <a:xfrm>
            <a:off x="1593890" y="6707743"/>
            <a:ext cx="7018853" cy="728662"/>
          </a:xfrm>
          <a:prstGeom prst="rect">
            <a:avLst/>
          </a:prstGeom>
          <a:noFill/>
          <a:ln/>
        </p:spPr>
        <p:txBody>
          <a:bodyPr wrap="square" lIns="0" tIns="0" rIns="0" bIns="0" rtlCol="0" anchor="t"/>
          <a:lstStyle/>
          <a:p>
            <a:pPr algn="l" indent="0" marL="0">
              <a:lnSpc>
                <a:spcPts val="1900"/>
              </a:lnSpc>
              <a:buNone/>
            </a:pPr>
            <a:r>
              <a:rPr lang="en-US" sz="1150" dirty="0">
                <a:solidFill>
                  <a:srgbClr val="CFCBBF"/>
                </a:solidFill>
                <a:latin typeface="Raleway" pitchFamily="34" charset="0"/>
                <a:ea typeface="Raleway" pitchFamily="34" charset="-122"/>
                <a:cs typeface="Raleway" pitchFamily="34" charset="-120"/>
              </a:rPr>
              <a:t>This stage involves interpreting the results of the analysis, identifying key areas for improvement, and developing action plans to address performance challenges. The findings will be presented to stakeholders, facilitating informed decision-making and strategic interventions.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7474" y="757833"/>
            <a:ext cx="13135451" cy="1334929"/>
          </a:xfrm>
          <a:prstGeom prst="rect">
            <a:avLst/>
          </a:prstGeom>
          <a:noFill/>
          <a:ln/>
        </p:spPr>
        <p:txBody>
          <a:bodyPr wrap="square" lIns="0" tIns="0" rIns="0" bIns="0" rtlCol="0" anchor="t"/>
          <a:lstStyle/>
          <a:p>
            <a:pPr indent="0" marL="0">
              <a:lnSpc>
                <a:spcPts val="5250"/>
              </a:lnSpc>
              <a:buNone/>
            </a:pPr>
            <a:r>
              <a:rPr lang="en-US" sz="4200" dirty="0">
                <a:solidFill>
                  <a:srgbClr val="F2E782"/>
                </a:solidFill>
                <a:latin typeface="Prata" pitchFamily="34" charset="0"/>
                <a:ea typeface="Prata" pitchFamily="34" charset="-122"/>
                <a:cs typeface="Prata" pitchFamily="34" charset="-120"/>
              </a:rPr>
              <a:t>End Users: Empowering Decision-Makers and Employees</a:t>
            </a:r>
            <a:endParaRPr lang="en-US" sz="4200" dirty="0"/>
          </a:p>
        </p:txBody>
      </p:sp>
      <p:sp>
        <p:nvSpPr>
          <p:cNvPr id="3" name="Text 1"/>
          <p:cNvSpPr/>
          <p:nvPr/>
        </p:nvSpPr>
        <p:spPr>
          <a:xfrm>
            <a:off x="747474" y="2519839"/>
            <a:ext cx="13135451" cy="1708547"/>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The end users of this project include various stakeholders within the organization, each with specific needs and objectives. This project will empower decision-makers, such as managers and HR professionals, to gain a deeper understanding of employee performance, enabling them to make informed decisions regarding talent development, resource allocation, and performance management strategies. Additionally, employees will benefit from the transparency and actionable insights provided by the analysis, enabling them to understand their strengths and areas for improvement, fostering personal growth and development.</a:t>
            </a:r>
            <a:endParaRPr lang="en-US" sz="1650" dirty="0"/>
          </a:p>
        </p:txBody>
      </p:sp>
      <p:sp>
        <p:nvSpPr>
          <p:cNvPr id="4" name="Text 2"/>
          <p:cNvSpPr/>
          <p:nvPr/>
        </p:nvSpPr>
        <p:spPr>
          <a:xfrm>
            <a:off x="747474" y="4682133"/>
            <a:ext cx="2669619" cy="333613"/>
          </a:xfrm>
          <a:prstGeom prst="rect">
            <a:avLst/>
          </a:prstGeom>
          <a:noFill/>
          <a:ln/>
        </p:spPr>
        <p:txBody>
          <a:bodyPr wrap="none" lIns="0" tIns="0" rIns="0" bIns="0" rtlCol="0" anchor="t"/>
          <a:lstStyle/>
          <a:p>
            <a:pPr indent="0" marL="0">
              <a:lnSpc>
                <a:spcPts val="2600"/>
              </a:lnSpc>
              <a:buNone/>
            </a:pPr>
            <a:r>
              <a:rPr lang="en-US" sz="2100" dirty="0">
                <a:solidFill>
                  <a:srgbClr val="F2E782"/>
                </a:solidFill>
                <a:latin typeface="Prata" pitchFamily="34" charset="0"/>
                <a:ea typeface="Prata" pitchFamily="34" charset="-122"/>
                <a:cs typeface="Prata" pitchFamily="34" charset="-120"/>
              </a:rPr>
              <a:t>Managers</a:t>
            </a:r>
            <a:endParaRPr lang="en-US" sz="2100" dirty="0"/>
          </a:p>
        </p:txBody>
      </p:sp>
      <p:sp>
        <p:nvSpPr>
          <p:cNvPr id="5" name="Text 3"/>
          <p:cNvSpPr/>
          <p:nvPr/>
        </p:nvSpPr>
        <p:spPr>
          <a:xfrm>
            <a:off x="747474" y="5229225"/>
            <a:ext cx="4030623" cy="1708547"/>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Managers will gain insights into team performance, identify individual strengths and weaknesses, and develop targeted strategies for improving team productivity and efficiency.</a:t>
            </a:r>
            <a:endParaRPr lang="en-US" sz="1650" dirty="0"/>
          </a:p>
        </p:txBody>
      </p:sp>
      <p:sp>
        <p:nvSpPr>
          <p:cNvPr id="6" name="Text 4"/>
          <p:cNvSpPr/>
          <p:nvPr/>
        </p:nvSpPr>
        <p:spPr>
          <a:xfrm>
            <a:off x="5306735" y="4682133"/>
            <a:ext cx="2669619" cy="333613"/>
          </a:xfrm>
          <a:prstGeom prst="rect">
            <a:avLst/>
          </a:prstGeom>
          <a:noFill/>
          <a:ln/>
        </p:spPr>
        <p:txBody>
          <a:bodyPr wrap="none" lIns="0" tIns="0" rIns="0" bIns="0" rtlCol="0" anchor="t"/>
          <a:lstStyle/>
          <a:p>
            <a:pPr indent="0" marL="0">
              <a:lnSpc>
                <a:spcPts val="2600"/>
              </a:lnSpc>
              <a:buNone/>
            </a:pPr>
            <a:r>
              <a:rPr lang="en-US" sz="2100" dirty="0">
                <a:solidFill>
                  <a:srgbClr val="F2E782"/>
                </a:solidFill>
                <a:latin typeface="Prata" pitchFamily="34" charset="0"/>
                <a:ea typeface="Prata" pitchFamily="34" charset="-122"/>
                <a:cs typeface="Prata" pitchFamily="34" charset="-120"/>
              </a:rPr>
              <a:t>HR Professionals</a:t>
            </a:r>
            <a:endParaRPr lang="en-US" sz="2100" dirty="0"/>
          </a:p>
        </p:txBody>
      </p:sp>
      <p:sp>
        <p:nvSpPr>
          <p:cNvPr id="7" name="Text 5"/>
          <p:cNvSpPr/>
          <p:nvPr/>
        </p:nvSpPr>
        <p:spPr>
          <a:xfrm>
            <a:off x="5306735" y="5229225"/>
            <a:ext cx="4030623" cy="1708547"/>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HR professionals will have access to data that supports informed decision-making regarding talent acquisition, training and development programs, and compensation and benefits packages.</a:t>
            </a:r>
            <a:endParaRPr lang="en-US" sz="1650" dirty="0"/>
          </a:p>
        </p:txBody>
      </p:sp>
      <p:sp>
        <p:nvSpPr>
          <p:cNvPr id="8" name="Text 6"/>
          <p:cNvSpPr/>
          <p:nvPr/>
        </p:nvSpPr>
        <p:spPr>
          <a:xfrm>
            <a:off x="9865995" y="4682133"/>
            <a:ext cx="2669619" cy="333613"/>
          </a:xfrm>
          <a:prstGeom prst="rect">
            <a:avLst/>
          </a:prstGeom>
          <a:noFill/>
          <a:ln/>
        </p:spPr>
        <p:txBody>
          <a:bodyPr wrap="none" lIns="0" tIns="0" rIns="0" bIns="0" rtlCol="0" anchor="t"/>
          <a:lstStyle/>
          <a:p>
            <a:pPr indent="0" marL="0">
              <a:lnSpc>
                <a:spcPts val="2600"/>
              </a:lnSpc>
              <a:buNone/>
            </a:pPr>
            <a:r>
              <a:rPr lang="en-US" sz="2100" dirty="0">
                <a:solidFill>
                  <a:srgbClr val="F2E782"/>
                </a:solidFill>
                <a:latin typeface="Prata" pitchFamily="34" charset="0"/>
                <a:ea typeface="Prata" pitchFamily="34" charset="-122"/>
                <a:cs typeface="Prata" pitchFamily="34" charset="-120"/>
              </a:rPr>
              <a:t>Employees</a:t>
            </a:r>
            <a:endParaRPr lang="en-US" sz="2100" dirty="0"/>
          </a:p>
        </p:txBody>
      </p:sp>
      <p:sp>
        <p:nvSpPr>
          <p:cNvPr id="9" name="Text 7"/>
          <p:cNvSpPr/>
          <p:nvPr/>
        </p:nvSpPr>
        <p:spPr>
          <a:xfrm>
            <a:off x="9865995" y="5229225"/>
            <a:ext cx="4030623" cy="2050256"/>
          </a:xfrm>
          <a:prstGeom prst="rect">
            <a:avLst/>
          </a:prstGeom>
          <a:noFill/>
          <a:ln/>
        </p:spPr>
        <p:txBody>
          <a:bodyPr wrap="square" lIns="0" tIns="0" rIns="0" bIns="0" rtlCol="0" anchor="t"/>
          <a:lstStyle/>
          <a:p>
            <a:pPr indent="0" marL="0">
              <a:lnSpc>
                <a:spcPts val="2650"/>
              </a:lnSpc>
              <a:buNone/>
            </a:pPr>
            <a:r>
              <a:rPr lang="en-US" sz="1650" dirty="0">
                <a:solidFill>
                  <a:srgbClr val="CFCBBF"/>
                </a:solidFill>
                <a:latin typeface="Raleway" pitchFamily="34" charset="0"/>
                <a:ea typeface="Raleway" pitchFamily="34" charset="-122"/>
                <a:cs typeface="Raleway" pitchFamily="34" charset="-120"/>
              </a:rPr>
              <a:t>Employees will benefit from personalized feedback and development plans, based on their individual performance data, fostering a culture of continuous learning and improvement.</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9233" y="935712"/>
            <a:ext cx="8085534" cy="944880"/>
          </a:xfrm>
          <a:prstGeom prst="rect">
            <a:avLst/>
          </a:prstGeom>
          <a:noFill/>
          <a:ln/>
        </p:spPr>
        <p:txBody>
          <a:bodyPr wrap="square" lIns="0" tIns="0" rIns="0" bIns="0" rtlCol="0" anchor="t"/>
          <a:lstStyle/>
          <a:p>
            <a:pPr indent="0" marL="0">
              <a:lnSpc>
                <a:spcPts val="3700"/>
              </a:lnSpc>
              <a:buNone/>
            </a:pPr>
            <a:r>
              <a:rPr lang="en-US" sz="2950" dirty="0">
                <a:solidFill>
                  <a:srgbClr val="F2E782"/>
                </a:solidFill>
                <a:latin typeface="Prata" pitchFamily="34" charset="0"/>
                <a:ea typeface="Prata" pitchFamily="34" charset="-122"/>
                <a:cs typeface="Prata" pitchFamily="34" charset="-120"/>
              </a:rPr>
              <a:t>Our Solution and Proposition: A Powerful and Customizable Framework</a:t>
            </a:r>
            <a:endParaRPr lang="en-US" sz="2950" dirty="0"/>
          </a:p>
        </p:txBody>
      </p:sp>
      <p:sp>
        <p:nvSpPr>
          <p:cNvPr id="4" name="Text 1"/>
          <p:cNvSpPr/>
          <p:nvPr/>
        </p:nvSpPr>
        <p:spPr>
          <a:xfrm>
            <a:off x="529233" y="2107406"/>
            <a:ext cx="8085534" cy="1451610"/>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Our solution provides a customizable and scalable framework for employee performance analysis using Microsoft Excel. This framework can be tailored to meet the specific needs of your organization, taking into account your unique performance indicators, organizational structure, and goals. Our approach focuses on data-driven decision-making, providing actionable insights to enhance employee performance and drive organizational success. This includes developing a robust data collection system, implementing a range of Excel analytical techniques, and presenting findings through clear and insightful visualizations.</a:t>
            </a:r>
            <a:endParaRPr lang="en-US" sz="1150" dirty="0"/>
          </a:p>
        </p:txBody>
      </p:sp>
      <p:sp>
        <p:nvSpPr>
          <p:cNvPr id="5" name="Shape 2"/>
          <p:cNvSpPr/>
          <p:nvPr/>
        </p:nvSpPr>
        <p:spPr>
          <a:xfrm>
            <a:off x="529233" y="3899059"/>
            <a:ext cx="340162" cy="340162"/>
          </a:xfrm>
          <a:prstGeom prst="roundRect">
            <a:avLst>
              <a:gd name="adj" fmla="val 6668"/>
            </a:avLst>
          </a:prstGeom>
          <a:solidFill>
            <a:srgbClr val="3A3B3C"/>
          </a:solidFill>
          <a:ln/>
        </p:spPr>
      </p:sp>
      <p:sp>
        <p:nvSpPr>
          <p:cNvPr id="6" name="Text 3"/>
          <p:cNvSpPr/>
          <p:nvPr/>
        </p:nvSpPr>
        <p:spPr>
          <a:xfrm>
            <a:off x="660202" y="3955732"/>
            <a:ext cx="78224" cy="226814"/>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1</a:t>
            </a:r>
            <a:endParaRPr lang="en-US" sz="1750" dirty="0"/>
          </a:p>
        </p:txBody>
      </p:sp>
      <p:sp>
        <p:nvSpPr>
          <p:cNvPr id="7" name="Text 4"/>
          <p:cNvSpPr/>
          <p:nvPr/>
        </p:nvSpPr>
        <p:spPr>
          <a:xfrm>
            <a:off x="1020604" y="3899059"/>
            <a:ext cx="1890117" cy="236339"/>
          </a:xfrm>
          <a:prstGeom prst="rect">
            <a:avLst/>
          </a:prstGeom>
          <a:noFill/>
          <a:ln/>
        </p:spPr>
        <p:txBody>
          <a:bodyPr wrap="none" lIns="0" tIns="0" rIns="0" bIns="0" rtlCol="0" anchor="t"/>
          <a:lstStyle/>
          <a:p>
            <a:pPr indent="0" marL="0">
              <a:lnSpc>
                <a:spcPts val="1850"/>
              </a:lnSpc>
              <a:buNone/>
            </a:pPr>
            <a:r>
              <a:rPr lang="en-US" sz="1450" dirty="0">
                <a:solidFill>
                  <a:srgbClr val="CFCBBF"/>
                </a:solidFill>
                <a:latin typeface="Prata" pitchFamily="34" charset="0"/>
                <a:ea typeface="Prata" pitchFamily="34" charset="-122"/>
                <a:cs typeface="Prata" pitchFamily="34" charset="-120"/>
              </a:rPr>
              <a:t>Data Collection</a:t>
            </a:r>
            <a:endParaRPr lang="en-US" sz="1450" dirty="0"/>
          </a:p>
        </p:txBody>
      </p:sp>
      <p:sp>
        <p:nvSpPr>
          <p:cNvPr id="8" name="Text 5"/>
          <p:cNvSpPr/>
          <p:nvPr/>
        </p:nvSpPr>
        <p:spPr>
          <a:xfrm>
            <a:off x="1020604" y="4226123"/>
            <a:ext cx="3475792" cy="1209675"/>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We will work with you to identify the key performance indicators that align with your organizational goals and design a comprehensive data collection system to capture this information effectively.</a:t>
            </a:r>
            <a:endParaRPr lang="en-US" sz="1150" dirty="0"/>
          </a:p>
        </p:txBody>
      </p:sp>
      <p:sp>
        <p:nvSpPr>
          <p:cNvPr id="9" name="Shape 6"/>
          <p:cNvSpPr/>
          <p:nvPr/>
        </p:nvSpPr>
        <p:spPr>
          <a:xfrm>
            <a:off x="4647605" y="3899059"/>
            <a:ext cx="340162" cy="340162"/>
          </a:xfrm>
          <a:prstGeom prst="roundRect">
            <a:avLst>
              <a:gd name="adj" fmla="val 6668"/>
            </a:avLst>
          </a:prstGeom>
          <a:solidFill>
            <a:srgbClr val="3A3B3C"/>
          </a:solidFill>
          <a:ln/>
        </p:spPr>
      </p:sp>
      <p:sp>
        <p:nvSpPr>
          <p:cNvPr id="10" name="Text 7"/>
          <p:cNvSpPr/>
          <p:nvPr/>
        </p:nvSpPr>
        <p:spPr>
          <a:xfrm>
            <a:off x="4748093" y="3955732"/>
            <a:ext cx="139065" cy="226814"/>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2</a:t>
            </a:r>
            <a:endParaRPr lang="en-US" sz="1750" dirty="0"/>
          </a:p>
        </p:txBody>
      </p:sp>
      <p:sp>
        <p:nvSpPr>
          <p:cNvPr id="11" name="Text 8"/>
          <p:cNvSpPr/>
          <p:nvPr/>
        </p:nvSpPr>
        <p:spPr>
          <a:xfrm>
            <a:off x="5138976" y="3899059"/>
            <a:ext cx="1890117" cy="236339"/>
          </a:xfrm>
          <a:prstGeom prst="rect">
            <a:avLst/>
          </a:prstGeom>
          <a:noFill/>
          <a:ln/>
        </p:spPr>
        <p:txBody>
          <a:bodyPr wrap="none" lIns="0" tIns="0" rIns="0" bIns="0" rtlCol="0" anchor="t"/>
          <a:lstStyle/>
          <a:p>
            <a:pPr indent="0" marL="0">
              <a:lnSpc>
                <a:spcPts val="1850"/>
              </a:lnSpc>
              <a:buNone/>
            </a:pPr>
            <a:r>
              <a:rPr lang="en-US" sz="1450" dirty="0">
                <a:solidFill>
                  <a:srgbClr val="CFCBBF"/>
                </a:solidFill>
                <a:latin typeface="Prata" pitchFamily="34" charset="0"/>
                <a:ea typeface="Prata" pitchFamily="34" charset="-122"/>
                <a:cs typeface="Prata" pitchFamily="34" charset="-120"/>
              </a:rPr>
              <a:t>Data Analysis</a:t>
            </a:r>
            <a:endParaRPr lang="en-US" sz="1450" dirty="0"/>
          </a:p>
        </p:txBody>
      </p:sp>
      <p:sp>
        <p:nvSpPr>
          <p:cNvPr id="12" name="Text 9"/>
          <p:cNvSpPr/>
          <p:nvPr/>
        </p:nvSpPr>
        <p:spPr>
          <a:xfrm>
            <a:off x="5138976" y="4226123"/>
            <a:ext cx="3475792" cy="1209675"/>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We will utilize a range of Excel functions and tools to analyze the collected data, including descriptive statistics, correlation analysis, and regression analysis. This will enable us to identify trends, patterns, and key areas for improvement.</a:t>
            </a:r>
            <a:endParaRPr lang="en-US" sz="1150" dirty="0"/>
          </a:p>
        </p:txBody>
      </p:sp>
      <p:sp>
        <p:nvSpPr>
          <p:cNvPr id="13" name="Shape 10"/>
          <p:cNvSpPr/>
          <p:nvPr/>
        </p:nvSpPr>
        <p:spPr>
          <a:xfrm>
            <a:off x="529233" y="5757029"/>
            <a:ext cx="340162" cy="340162"/>
          </a:xfrm>
          <a:prstGeom prst="roundRect">
            <a:avLst>
              <a:gd name="adj" fmla="val 6668"/>
            </a:avLst>
          </a:prstGeom>
          <a:solidFill>
            <a:srgbClr val="3A3B3C"/>
          </a:solidFill>
          <a:ln/>
        </p:spPr>
      </p:sp>
      <p:sp>
        <p:nvSpPr>
          <p:cNvPr id="14" name="Text 11"/>
          <p:cNvSpPr/>
          <p:nvPr/>
        </p:nvSpPr>
        <p:spPr>
          <a:xfrm>
            <a:off x="629007" y="5813703"/>
            <a:ext cx="140613" cy="226814"/>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3</a:t>
            </a:r>
            <a:endParaRPr lang="en-US" sz="1750" dirty="0"/>
          </a:p>
        </p:txBody>
      </p:sp>
      <p:sp>
        <p:nvSpPr>
          <p:cNvPr id="15" name="Text 12"/>
          <p:cNvSpPr/>
          <p:nvPr/>
        </p:nvSpPr>
        <p:spPr>
          <a:xfrm>
            <a:off x="1020604" y="5757029"/>
            <a:ext cx="1890117" cy="236339"/>
          </a:xfrm>
          <a:prstGeom prst="rect">
            <a:avLst/>
          </a:prstGeom>
          <a:noFill/>
          <a:ln/>
        </p:spPr>
        <p:txBody>
          <a:bodyPr wrap="none" lIns="0" tIns="0" rIns="0" bIns="0" rtlCol="0" anchor="t"/>
          <a:lstStyle/>
          <a:p>
            <a:pPr indent="0" marL="0">
              <a:lnSpc>
                <a:spcPts val="1850"/>
              </a:lnSpc>
              <a:buNone/>
            </a:pPr>
            <a:r>
              <a:rPr lang="en-US" sz="1450" dirty="0">
                <a:solidFill>
                  <a:srgbClr val="CFCBBF"/>
                </a:solidFill>
                <a:latin typeface="Prata" pitchFamily="34" charset="0"/>
                <a:ea typeface="Prata" pitchFamily="34" charset="-122"/>
                <a:cs typeface="Prata" pitchFamily="34" charset="-120"/>
              </a:rPr>
              <a:t>Data Visualization</a:t>
            </a:r>
            <a:endParaRPr lang="en-US" sz="1450" dirty="0"/>
          </a:p>
        </p:txBody>
      </p:sp>
      <p:sp>
        <p:nvSpPr>
          <p:cNvPr id="16" name="Text 13"/>
          <p:cNvSpPr/>
          <p:nvPr/>
        </p:nvSpPr>
        <p:spPr>
          <a:xfrm>
            <a:off x="1020604" y="6084094"/>
            <a:ext cx="3475792" cy="967740"/>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We will create clear and engaging visualizations, such as charts, graphs, and dashboards, to communicate the findings of the analysis in an easily understandable and impactful way.</a:t>
            </a:r>
            <a:endParaRPr lang="en-US" sz="1150" dirty="0"/>
          </a:p>
        </p:txBody>
      </p:sp>
      <p:sp>
        <p:nvSpPr>
          <p:cNvPr id="17" name="Shape 14"/>
          <p:cNvSpPr/>
          <p:nvPr/>
        </p:nvSpPr>
        <p:spPr>
          <a:xfrm>
            <a:off x="4647605" y="5757029"/>
            <a:ext cx="340162" cy="340162"/>
          </a:xfrm>
          <a:prstGeom prst="roundRect">
            <a:avLst>
              <a:gd name="adj" fmla="val 6668"/>
            </a:avLst>
          </a:prstGeom>
          <a:solidFill>
            <a:srgbClr val="3A3B3C"/>
          </a:solidFill>
          <a:ln/>
        </p:spPr>
      </p:sp>
      <p:sp>
        <p:nvSpPr>
          <p:cNvPr id="18" name="Text 15"/>
          <p:cNvSpPr/>
          <p:nvPr/>
        </p:nvSpPr>
        <p:spPr>
          <a:xfrm>
            <a:off x="4751308" y="5813703"/>
            <a:ext cx="132636" cy="226814"/>
          </a:xfrm>
          <a:prstGeom prst="rect">
            <a:avLst/>
          </a:prstGeom>
          <a:noFill/>
          <a:ln/>
        </p:spPr>
        <p:txBody>
          <a:bodyPr wrap="none" lIns="0" tIns="0" rIns="0" bIns="0" rtlCol="0" anchor="t"/>
          <a:lstStyle/>
          <a:p>
            <a:pPr algn="ctr" indent="0" marL="0">
              <a:lnSpc>
                <a:spcPts val="1750"/>
              </a:lnSpc>
              <a:buNone/>
            </a:pPr>
            <a:r>
              <a:rPr lang="en-US" sz="1750" dirty="0">
                <a:solidFill>
                  <a:srgbClr val="CFCBBF"/>
                </a:solidFill>
                <a:latin typeface="Prata" pitchFamily="34" charset="0"/>
                <a:ea typeface="Prata" pitchFamily="34" charset="-122"/>
                <a:cs typeface="Prata" pitchFamily="34" charset="-120"/>
              </a:rPr>
              <a:t>4</a:t>
            </a:r>
            <a:endParaRPr lang="en-US" sz="1750" dirty="0"/>
          </a:p>
        </p:txBody>
      </p:sp>
      <p:sp>
        <p:nvSpPr>
          <p:cNvPr id="19" name="Text 16"/>
          <p:cNvSpPr/>
          <p:nvPr/>
        </p:nvSpPr>
        <p:spPr>
          <a:xfrm>
            <a:off x="5138976" y="5757029"/>
            <a:ext cx="1890117" cy="236339"/>
          </a:xfrm>
          <a:prstGeom prst="rect">
            <a:avLst/>
          </a:prstGeom>
          <a:noFill/>
          <a:ln/>
        </p:spPr>
        <p:txBody>
          <a:bodyPr wrap="none" lIns="0" tIns="0" rIns="0" bIns="0" rtlCol="0" anchor="t"/>
          <a:lstStyle/>
          <a:p>
            <a:pPr indent="0" marL="0">
              <a:lnSpc>
                <a:spcPts val="1850"/>
              </a:lnSpc>
              <a:buNone/>
            </a:pPr>
            <a:r>
              <a:rPr lang="en-US" sz="1450" dirty="0">
                <a:solidFill>
                  <a:srgbClr val="CFCBBF"/>
                </a:solidFill>
                <a:latin typeface="Prata" pitchFamily="34" charset="0"/>
                <a:ea typeface="Prata" pitchFamily="34" charset="-122"/>
                <a:cs typeface="Prata" pitchFamily="34" charset="-120"/>
              </a:rPr>
              <a:t>Action Planning</a:t>
            </a:r>
            <a:endParaRPr lang="en-US" sz="1450" dirty="0"/>
          </a:p>
        </p:txBody>
      </p:sp>
      <p:sp>
        <p:nvSpPr>
          <p:cNvPr id="20" name="Text 17"/>
          <p:cNvSpPr/>
          <p:nvPr/>
        </p:nvSpPr>
        <p:spPr>
          <a:xfrm>
            <a:off x="5138976" y="6084094"/>
            <a:ext cx="3475792" cy="1209675"/>
          </a:xfrm>
          <a:prstGeom prst="rect">
            <a:avLst/>
          </a:prstGeom>
          <a:noFill/>
          <a:ln/>
        </p:spPr>
        <p:txBody>
          <a:bodyPr wrap="square" lIns="0" tIns="0" rIns="0" bIns="0" rtlCol="0" anchor="t"/>
          <a:lstStyle/>
          <a:p>
            <a:pPr indent="0" marL="0">
              <a:lnSpc>
                <a:spcPts val="1900"/>
              </a:lnSpc>
              <a:buNone/>
            </a:pPr>
            <a:r>
              <a:rPr lang="en-US" sz="1150" dirty="0">
                <a:solidFill>
                  <a:srgbClr val="CFCBBF"/>
                </a:solidFill>
                <a:latin typeface="Raleway" pitchFamily="34" charset="0"/>
                <a:ea typeface="Raleway" pitchFamily="34" charset="-122"/>
                <a:cs typeface="Raleway" pitchFamily="34" charset="-120"/>
              </a:rPr>
              <a:t>Based on the analysis, we will work with you to develop action plans that address identified performance challenges, fostering a culture of continuous improvement and growth within your organization.</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28969"/>
          </a:xfrm>
          <a:prstGeom prst="rect">
            <a:avLst/>
          </a:prstGeom>
        </p:spPr>
      </p:pic>
      <p:sp>
        <p:nvSpPr>
          <p:cNvPr id="3" name="Text 0"/>
          <p:cNvSpPr/>
          <p:nvPr/>
        </p:nvSpPr>
        <p:spPr>
          <a:xfrm>
            <a:off x="624007" y="2719268"/>
            <a:ext cx="13382387" cy="1114425"/>
          </a:xfrm>
          <a:prstGeom prst="rect">
            <a:avLst/>
          </a:prstGeom>
          <a:noFill/>
          <a:ln/>
        </p:spPr>
        <p:txBody>
          <a:bodyPr wrap="square" lIns="0" tIns="0" rIns="0" bIns="0" rtlCol="0" anchor="t"/>
          <a:lstStyle/>
          <a:p>
            <a:pPr indent="0" marL="0">
              <a:lnSpc>
                <a:spcPts val="4350"/>
              </a:lnSpc>
              <a:buNone/>
            </a:pPr>
            <a:r>
              <a:rPr lang="en-US" sz="3500" dirty="0">
                <a:solidFill>
                  <a:srgbClr val="F2E782"/>
                </a:solidFill>
                <a:latin typeface="Prata" pitchFamily="34" charset="0"/>
                <a:ea typeface="Prata" pitchFamily="34" charset="-122"/>
                <a:cs typeface="Prata" pitchFamily="34" charset="-120"/>
              </a:rPr>
              <a:t>Dataset Description: Comprehensive and Nuanced Performance Indicators</a:t>
            </a:r>
            <a:endParaRPr lang="en-US" sz="3500" dirty="0"/>
          </a:p>
        </p:txBody>
      </p:sp>
      <p:sp>
        <p:nvSpPr>
          <p:cNvPr id="4" name="Text 1"/>
          <p:cNvSpPr/>
          <p:nvPr/>
        </p:nvSpPr>
        <p:spPr>
          <a:xfrm>
            <a:off x="624007" y="4101108"/>
            <a:ext cx="13382387" cy="855821"/>
          </a:xfrm>
          <a:prstGeom prst="rect">
            <a:avLst/>
          </a:prstGeom>
          <a:noFill/>
          <a:ln/>
        </p:spPr>
        <p:txBody>
          <a:bodyPr wrap="squar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The success of any employee performance analysis heavily relies on the quality and comprehensiveness of the data collected. This requires carefully considering the key performance indicators (KPIs) that are most relevant to your organization's goals and objectives. The dataset should include a mix of quantitative and qualitative data, providing a nuanced and holistic view of employee performance.</a:t>
            </a:r>
            <a:endParaRPr lang="en-US" sz="1400" dirty="0"/>
          </a:p>
        </p:txBody>
      </p:sp>
      <p:sp>
        <p:nvSpPr>
          <p:cNvPr id="5" name="Shape 2"/>
          <p:cNvSpPr/>
          <p:nvPr/>
        </p:nvSpPr>
        <p:spPr>
          <a:xfrm>
            <a:off x="624007" y="5157430"/>
            <a:ext cx="13382387" cy="2586990"/>
          </a:xfrm>
          <a:prstGeom prst="roundRect">
            <a:avLst>
              <a:gd name="adj" fmla="val 1034"/>
            </a:avLst>
          </a:prstGeom>
          <a:noFill/>
          <a:ln w="7620">
            <a:solidFill>
              <a:srgbClr val="FFFFFF">
                <a:alpha val="24000"/>
              </a:srgbClr>
            </a:solidFill>
            <a:prstDash val="solid"/>
          </a:ln>
        </p:spPr>
      </p:sp>
      <p:sp>
        <p:nvSpPr>
          <p:cNvPr id="6" name="Shape 3"/>
          <p:cNvSpPr/>
          <p:nvPr/>
        </p:nvSpPr>
        <p:spPr>
          <a:xfrm>
            <a:off x="631627" y="5165050"/>
            <a:ext cx="13367147" cy="514350"/>
          </a:xfrm>
          <a:prstGeom prst="rect">
            <a:avLst/>
          </a:prstGeom>
          <a:solidFill>
            <a:srgbClr val="FFFFFF">
              <a:alpha val="4000"/>
            </a:srgbClr>
          </a:solidFill>
          <a:ln/>
        </p:spPr>
      </p:sp>
      <p:sp>
        <p:nvSpPr>
          <p:cNvPr id="7" name="Text 4"/>
          <p:cNvSpPr/>
          <p:nvPr/>
        </p:nvSpPr>
        <p:spPr>
          <a:xfrm>
            <a:off x="809863" y="52795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Quantitative Data</a:t>
            </a:r>
            <a:endParaRPr lang="en-US" sz="1400" dirty="0"/>
          </a:p>
        </p:txBody>
      </p:sp>
      <p:sp>
        <p:nvSpPr>
          <p:cNvPr id="8" name="Text 5"/>
          <p:cNvSpPr/>
          <p:nvPr/>
        </p:nvSpPr>
        <p:spPr>
          <a:xfrm>
            <a:off x="7497247" y="52795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Qualitative Data</a:t>
            </a:r>
            <a:endParaRPr lang="en-US" sz="1400" dirty="0"/>
          </a:p>
        </p:txBody>
      </p:sp>
      <p:sp>
        <p:nvSpPr>
          <p:cNvPr id="9" name="Shape 6"/>
          <p:cNvSpPr/>
          <p:nvPr/>
        </p:nvSpPr>
        <p:spPr>
          <a:xfrm>
            <a:off x="631627" y="5679400"/>
            <a:ext cx="13367147" cy="514350"/>
          </a:xfrm>
          <a:prstGeom prst="rect">
            <a:avLst/>
          </a:prstGeom>
          <a:solidFill>
            <a:srgbClr val="000000">
              <a:alpha val="4000"/>
            </a:srgbClr>
          </a:solidFill>
          <a:ln/>
        </p:spPr>
      </p:sp>
      <p:sp>
        <p:nvSpPr>
          <p:cNvPr id="10" name="Text 7"/>
          <p:cNvSpPr/>
          <p:nvPr/>
        </p:nvSpPr>
        <p:spPr>
          <a:xfrm>
            <a:off x="809863" y="579393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Productivity metrics (e.g., sales figures, output volume)</a:t>
            </a:r>
            <a:endParaRPr lang="en-US" sz="1400" dirty="0"/>
          </a:p>
        </p:txBody>
      </p:sp>
      <p:sp>
        <p:nvSpPr>
          <p:cNvPr id="11" name="Text 8"/>
          <p:cNvSpPr/>
          <p:nvPr/>
        </p:nvSpPr>
        <p:spPr>
          <a:xfrm>
            <a:off x="7497247" y="579393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Performance reviews and feedback</a:t>
            </a:r>
            <a:endParaRPr lang="en-US" sz="1400" dirty="0"/>
          </a:p>
        </p:txBody>
      </p:sp>
      <p:sp>
        <p:nvSpPr>
          <p:cNvPr id="12" name="Shape 9"/>
          <p:cNvSpPr/>
          <p:nvPr/>
        </p:nvSpPr>
        <p:spPr>
          <a:xfrm>
            <a:off x="631627" y="6193750"/>
            <a:ext cx="13367147" cy="514350"/>
          </a:xfrm>
          <a:prstGeom prst="rect">
            <a:avLst/>
          </a:prstGeom>
          <a:solidFill>
            <a:srgbClr val="FFFFFF">
              <a:alpha val="4000"/>
            </a:srgbClr>
          </a:solidFill>
          <a:ln/>
        </p:spPr>
      </p:sp>
      <p:sp>
        <p:nvSpPr>
          <p:cNvPr id="13" name="Text 10"/>
          <p:cNvSpPr/>
          <p:nvPr/>
        </p:nvSpPr>
        <p:spPr>
          <a:xfrm>
            <a:off x="809863" y="63082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Attendance and punctuality</a:t>
            </a:r>
            <a:endParaRPr lang="en-US" sz="1400" dirty="0"/>
          </a:p>
        </p:txBody>
      </p:sp>
      <p:sp>
        <p:nvSpPr>
          <p:cNvPr id="14" name="Text 11"/>
          <p:cNvSpPr/>
          <p:nvPr/>
        </p:nvSpPr>
        <p:spPr>
          <a:xfrm>
            <a:off x="7497247" y="63082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Employee surveys and engagement scores</a:t>
            </a:r>
            <a:endParaRPr lang="en-US" sz="1400" dirty="0"/>
          </a:p>
        </p:txBody>
      </p:sp>
      <p:sp>
        <p:nvSpPr>
          <p:cNvPr id="15" name="Shape 12"/>
          <p:cNvSpPr/>
          <p:nvPr/>
        </p:nvSpPr>
        <p:spPr>
          <a:xfrm>
            <a:off x="631627" y="6708100"/>
            <a:ext cx="13367147" cy="514350"/>
          </a:xfrm>
          <a:prstGeom prst="rect">
            <a:avLst/>
          </a:prstGeom>
          <a:solidFill>
            <a:srgbClr val="000000">
              <a:alpha val="4000"/>
            </a:srgbClr>
          </a:solidFill>
          <a:ln/>
        </p:spPr>
      </p:sp>
      <p:sp>
        <p:nvSpPr>
          <p:cNvPr id="16" name="Text 13"/>
          <p:cNvSpPr/>
          <p:nvPr/>
        </p:nvSpPr>
        <p:spPr>
          <a:xfrm>
            <a:off x="809863" y="682263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Training completion rates</a:t>
            </a:r>
            <a:endParaRPr lang="en-US" sz="1400" dirty="0"/>
          </a:p>
        </p:txBody>
      </p:sp>
      <p:sp>
        <p:nvSpPr>
          <p:cNvPr id="17" name="Text 14"/>
          <p:cNvSpPr/>
          <p:nvPr/>
        </p:nvSpPr>
        <p:spPr>
          <a:xfrm>
            <a:off x="7497247" y="682263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Customer satisfaction ratings</a:t>
            </a:r>
            <a:endParaRPr lang="en-US" sz="1400" dirty="0"/>
          </a:p>
        </p:txBody>
      </p:sp>
      <p:sp>
        <p:nvSpPr>
          <p:cNvPr id="18" name="Shape 15"/>
          <p:cNvSpPr/>
          <p:nvPr/>
        </p:nvSpPr>
        <p:spPr>
          <a:xfrm>
            <a:off x="631627" y="7222450"/>
            <a:ext cx="13367147" cy="514350"/>
          </a:xfrm>
          <a:prstGeom prst="rect">
            <a:avLst/>
          </a:prstGeom>
          <a:solidFill>
            <a:srgbClr val="FFFFFF">
              <a:alpha val="4000"/>
            </a:srgbClr>
          </a:solidFill>
          <a:ln/>
        </p:spPr>
      </p:sp>
      <p:sp>
        <p:nvSpPr>
          <p:cNvPr id="19" name="Text 16"/>
          <p:cNvSpPr/>
          <p:nvPr/>
        </p:nvSpPr>
        <p:spPr>
          <a:xfrm>
            <a:off x="809863" y="73369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Project completion timelines</a:t>
            </a:r>
            <a:endParaRPr lang="en-US" sz="1400" dirty="0"/>
          </a:p>
        </p:txBody>
      </p:sp>
      <p:sp>
        <p:nvSpPr>
          <p:cNvPr id="20" name="Text 17"/>
          <p:cNvSpPr/>
          <p:nvPr/>
        </p:nvSpPr>
        <p:spPr>
          <a:xfrm>
            <a:off x="7497247" y="7336988"/>
            <a:ext cx="6323290" cy="285274"/>
          </a:xfrm>
          <a:prstGeom prst="rect">
            <a:avLst/>
          </a:prstGeom>
          <a:noFill/>
          <a:ln/>
        </p:spPr>
        <p:txBody>
          <a:bodyPr wrap="non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Managerial observations and assessments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815"/>
          </a:xfrm>
          <a:prstGeom prst="rect">
            <a:avLst/>
          </a:prstGeom>
        </p:spPr>
      </p:pic>
      <p:sp>
        <p:nvSpPr>
          <p:cNvPr id="3" name="Text 0"/>
          <p:cNvSpPr/>
          <p:nvPr/>
        </p:nvSpPr>
        <p:spPr>
          <a:xfrm>
            <a:off x="6032302" y="428982"/>
            <a:ext cx="8052197" cy="975122"/>
          </a:xfrm>
          <a:prstGeom prst="rect">
            <a:avLst/>
          </a:prstGeom>
          <a:noFill/>
          <a:ln/>
        </p:spPr>
        <p:txBody>
          <a:bodyPr wrap="square" lIns="0" tIns="0" rIns="0" bIns="0" rtlCol="0" anchor="t"/>
          <a:lstStyle/>
          <a:p>
            <a:pPr indent="0" marL="0">
              <a:lnSpc>
                <a:spcPts val="3800"/>
              </a:lnSpc>
              <a:buNone/>
            </a:pPr>
            <a:r>
              <a:rPr lang="en-US" sz="3050" dirty="0">
                <a:solidFill>
                  <a:srgbClr val="F2E782"/>
                </a:solidFill>
                <a:latin typeface="Prata" pitchFamily="34" charset="0"/>
                <a:ea typeface="Prata" pitchFamily="34" charset="-122"/>
                <a:cs typeface="Prata" pitchFamily="34" charset="-120"/>
              </a:rPr>
              <a:t>Modelling Approach: Unleashing the Power of Excel</a:t>
            </a:r>
            <a:endParaRPr lang="en-US" sz="3050" dirty="0"/>
          </a:p>
        </p:txBody>
      </p:sp>
      <p:sp>
        <p:nvSpPr>
          <p:cNvPr id="4" name="Text 1"/>
          <p:cNvSpPr/>
          <p:nvPr/>
        </p:nvSpPr>
        <p:spPr>
          <a:xfrm>
            <a:off x="6032302" y="1638062"/>
            <a:ext cx="8052197" cy="998220"/>
          </a:xfrm>
          <a:prstGeom prst="rect">
            <a:avLst/>
          </a:prstGeom>
          <a:noFill/>
          <a:ln/>
        </p:spPr>
        <p:txBody>
          <a:bodyPr wrap="square" lIns="0" tIns="0" rIns="0" bIns="0" rtlCol="0" anchor="t"/>
          <a:lstStyle/>
          <a:p>
            <a:pPr indent="0" marL="0">
              <a:lnSpc>
                <a:spcPts val="1950"/>
              </a:lnSpc>
              <a:buNone/>
            </a:pPr>
            <a:r>
              <a:rPr lang="en-US" sz="1200" dirty="0">
                <a:solidFill>
                  <a:srgbClr val="CFCBBF"/>
                </a:solidFill>
                <a:latin typeface="Raleway" pitchFamily="34" charset="0"/>
                <a:ea typeface="Raleway" pitchFamily="34" charset="-122"/>
                <a:cs typeface="Raleway" pitchFamily="34" charset="-120"/>
              </a:rPr>
              <a:t>Microsoft Excel provides a versatile and powerful platform for analyzing employee performance data. This section delves into the key modelling approaches and techniques that can be utilized to extract meaningful insights from your dataset. By leveraging various Excel functions, we can gain a deeper understanding of employee performance, identify areas for improvement, and ultimately, drive positive organizational change.</a:t>
            </a:r>
            <a:endParaRPr lang="en-US" sz="1200" dirty="0"/>
          </a:p>
        </p:txBody>
      </p:sp>
      <p:pic>
        <p:nvPicPr>
          <p:cNvPr id="5" name="Image 1" descr="preencoded.png">    </p:cNvPr>
          <p:cNvPicPr>
            <a:picLocks noChangeAspect="1"/>
          </p:cNvPicPr>
          <p:nvPr/>
        </p:nvPicPr>
        <p:blipFill>
          <a:blip r:embed="rId2"/>
          <a:stretch>
            <a:fillRect/>
          </a:stretch>
        </p:blipFill>
        <p:spPr>
          <a:xfrm>
            <a:off x="6032302" y="2811780"/>
            <a:ext cx="779978" cy="1248013"/>
          </a:xfrm>
          <a:prstGeom prst="rect">
            <a:avLst/>
          </a:prstGeom>
        </p:spPr>
      </p:pic>
      <p:sp>
        <p:nvSpPr>
          <p:cNvPr id="6" name="Text 2"/>
          <p:cNvSpPr/>
          <p:nvPr/>
        </p:nvSpPr>
        <p:spPr>
          <a:xfrm>
            <a:off x="7046238" y="2967752"/>
            <a:ext cx="1970127" cy="243721"/>
          </a:xfrm>
          <a:prstGeom prst="rect">
            <a:avLst/>
          </a:prstGeom>
          <a:noFill/>
          <a:ln/>
        </p:spPr>
        <p:txBody>
          <a:bodyPr wrap="none" lIns="0" tIns="0" rIns="0" bIns="0" rtlCol="0" anchor="t"/>
          <a:lstStyle/>
          <a:p>
            <a:pPr algn="l" indent="0" marL="0">
              <a:lnSpc>
                <a:spcPts val="1900"/>
              </a:lnSpc>
              <a:buNone/>
            </a:pPr>
            <a:r>
              <a:rPr lang="en-US" sz="1500" dirty="0">
                <a:solidFill>
                  <a:srgbClr val="CFCBBF"/>
                </a:solidFill>
                <a:latin typeface="Prata" pitchFamily="34" charset="0"/>
                <a:ea typeface="Prata" pitchFamily="34" charset="-122"/>
                <a:cs typeface="Prata" pitchFamily="34" charset="-120"/>
              </a:rPr>
              <a:t>Descriptive Statistics</a:t>
            </a:r>
            <a:endParaRPr lang="en-US" sz="1500" dirty="0"/>
          </a:p>
        </p:txBody>
      </p:sp>
      <p:sp>
        <p:nvSpPr>
          <p:cNvPr id="7" name="Text 3"/>
          <p:cNvSpPr/>
          <p:nvPr/>
        </p:nvSpPr>
        <p:spPr>
          <a:xfrm>
            <a:off x="7046238" y="3305056"/>
            <a:ext cx="7038261" cy="499110"/>
          </a:xfrm>
          <a:prstGeom prst="rect">
            <a:avLst/>
          </a:prstGeom>
          <a:noFill/>
          <a:ln/>
        </p:spPr>
        <p:txBody>
          <a:bodyPr wrap="square" lIns="0" tIns="0" rIns="0" bIns="0" rtlCol="0" anchor="t"/>
          <a:lstStyle/>
          <a:p>
            <a:pPr algn="l" indent="0" marL="0">
              <a:lnSpc>
                <a:spcPts val="1950"/>
              </a:lnSpc>
              <a:buNone/>
            </a:pPr>
            <a:r>
              <a:rPr lang="en-US" sz="1200" dirty="0">
                <a:solidFill>
                  <a:srgbClr val="CFCBBF"/>
                </a:solidFill>
                <a:latin typeface="Raleway" pitchFamily="34" charset="0"/>
                <a:ea typeface="Raleway" pitchFamily="34" charset="-122"/>
                <a:cs typeface="Raleway" pitchFamily="34" charset="-120"/>
              </a:rPr>
              <a:t>Basic descriptive statistics, such as averages, medians, and standard deviations, can provide a fundamental understanding of employee performance across various metrics.</a:t>
            </a:r>
            <a:endParaRPr lang="en-US" sz="1200" dirty="0"/>
          </a:p>
        </p:txBody>
      </p:sp>
      <p:pic>
        <p:nvPicPr>
          <p:cNvPr id="8" name="Image 2" descr="preencoded.png">    </p:cNvPr>
          <p:cNvPicPr>
            <a:picLocks noChangeAspect="1"/>
          </p:cNvPicPr>
          <p:nvPr/>
        </p:nvPicPr>
        <p:blipFill>
          <a:blip r:embed="rId3"/>
          <a:stretch>
            <a:fillRect/>
          </a:stretch>
        </p:blipFill>
        <p:spPr>
          <a:xfrm>
            <a:off x="6032302" y="4059793"/>
            <a:ext cx="779978" cy="1248013"/>
          </a:xfrm>
          <a:prstGeom prst="rect">
            <a:avLst/>
          </a:prstGeom>
        </p:spPr>
      </p:pic>
      <p:sp>
        <p:nvSpPr>
          <p:cNvPr id="9" name="Text 4"/>
          <p:cNvSpPr/>
          <p:nvPr/>
        </p:nvSpPr>
        <p:spPr>
          <a:xfrm>
            <a:off x="7046238" y="4215765"/>
            <a:ext cx="1950006" cy="243721"/>
          </a:xfrm>
          <a:prstGeom prst="rect">
            <a:avLst/>
          </a:prstGeom>
          <a:noFill/>
          <a:ln/>
        </p:spPr>
        <p:txBody>
          <a:bodyPr wrap="none" lIns="0" tIns="0" rIns="0" bIns="0" rtlCol="0" anchor="t"/>
          <a:lstStyle/>
          <a:p>
            <a:pPr algn="l" indent="0" marL="0">
              <a:lnSpc>
                <a:spcPts val="1900"/>
              </a:lnSpc>
              <a:buNone/>
            </a:pPr>
            <a:r>
              <a:rPr lang="en-US" sz="1500" dirty="0">
                <a:solidFill>
                  <a:srgbClr val="CFCBBF"/>
                </a:solidFill>
                <a:latin typeface="Prata" pitchFamily="34" charset="0"/>
                <a:ea typeface="Prata" pitchFamily="34" charset="-122"/>
                <a:cs typeface="Prata" pitchFamily="34" charset="-120"/>
              </a:rPr>
              <a:t>Correlation Analysis</a:t>
            </a:r>
            <a:endParaRPr lang="en-US" sz="1500" dirty="0"/>
          </a:p>
        </p:txBody>
      </p:sp>
      <p:sp>
        <p:nvSpPr>
          <p:cNvPr id="10" name="Text 5"/>
          <p:cNvSpPr/>
          <p:nvPr/>
        </p:nvSpPr>
        <p:spPr>
          <a:xfrm>
            <a:off x="7046238" y="4553069"/>
            <a:ext cx="7038261" cy="499110"/>
          </a:xfrm>
          <a:prstGeom prst="rect">
            <a:avLst/>
          </a:prstGeom>
          <a:noFill/>
          <a:ln/>
        </p:spPr>
        <p:txBody>
          <a:bodyPr wrap="square" lIns="0" tIns="0" rIns="0" bIns="0" rtlCol="0" anchor="t"/>
          <a:lstStyle/>
          <a:p>
            <a:pPr algn="l" indent="0" marL="0">
              <a:lnSpc>
                <a:spcPts val="1950"/>
              </a:lnSpc>
              <a:buNone/>
            </a:pPr>
            <a:r>
              <a:rPr lang="en-US" sz="1200" dirty="0">
                <a:solidFill>
                  <a:srgbClr val="CFCBBF"/>
                </a:solidFill>
                <a:latin typeface="Raleway" pitchFamily="34" charset="0"/>
                <a:ea typeface="Raleway" pitchFamily="34" charset="-122"/>
                <a:cs typeface="Raleway" pitchFamily="34" charset="-120"/>
              </a:rPr>
              <a:t>Correlation analysis helps identify relationships between different performance indicators, revealing potential dependencies and areas for further investigation.</a:t>
            </a:r>
            <a:endParaRPr lang="en-US" sz="1200" dirty="0"/>
          </a:p>
        </p:txBody>
      </p:sp>
      <p:pic>
        <p:nvPicPr>
          <p:cNvPr id="11" name="Image 3" descr="preencoded.png">    </p:cNvPr>
          <p:cNvPicPr>
            <a:picLocks noChangeAspect="1"/>
          </p:cNvPicPr>
          <p:nvPr/>
        </p:nvPicPr>
        <p:blipFill>
          <a:blip r:embed="rId4"/>
          <a:stretch>
            <a:fillRect/>
          </a:stretch>
        </p:blipFill>
        <p:spPr>
          <a:xfrm>
            <a:off x="6032302" y="5307806"/>
            <a:ext cx="779978" cy="1248013"/>
          </a:xfrm>
          <a:prstGeom prst="rect">
            <a:avLst/>
          </a:prstGeom>
        </p:spPr>
      </p:pic>
      <p:sp>
        <p:nvSpPr>
          <p:cNvPr id="12" name="Text 6"/>
          <p:cNvSpPr/>
          <p:nvPr/>
        </p:nvSpPr>
        <p:spPr>
          <a:xfrm>
            <a:off x="7046238" y="5463778"/>
            <a:ext cx="1950006" cy="243721"/>
          </a:xfrm>
          <a:prstGeom prst="rect">
            <a:avLst/>
          </a:prstGeom>
          <a:noFill/>
          <a:ln/>
        </p:spPr>
        <p:txBody>
          <a:bodyPr wrap="none" lIns="0" tIns="0" rIns="0" bIns="0" rtlCol="0" anchor="t"/>
          <a:lstStyle/>
          <a:p>
            <a:pPr algn="l" indent="0" marL="0">
              <a:lnSpc>
                <a:spcPts val="1900"/>
              </a:lnSpc>
              <a:buNone/>
            </a:pPr>
            <a:r>
              <a:rPr lang="en-US" sz="1500" dirty="0">
                <a:solidFill>
                  <a:srgbClr val="CFCBBF"/>
                </a:solidFill>
                <a:latin typeface="Prata" pitchFamily="34" charset="0"/>
                <a:ea typeface="Prata" pitchFamily="34" charset="-122"/>
                <a:cs typeface="Prata" pitchFamily="34" charset="-120"/>
              </a:rPr>
              <a:t>Regression Analysis</a:t>
            </a:r>
            <a:endParaRPr lang="en-US" sz="1500" dirty="0"/>
          </a:p>
        </p:txBody>
      </p:sp>
      <p:sp>
        <p:nvSpPr>
          <p:cNvPr id="13" name="Text 7"/>
          <p:cNvSpPr/>
          <p:nvPr/>
        </p:nvSpPr>
        <p:spPr>
          <a:xfrm>
            <a:off x="7046238" y="5801082"/>
            <a:ext cx="7038261" cy="499110"/>
          </a:xfrm>
          <a:prstGeom prst="rect">
            <a:avLst/>
          </a:prstGeom>
          <a:noFill/>
          <a:ln/>
        </p:spPr>
        <p:txBody>
          <a:bodyPr wrap="square" lIns="0" tIns="0" rIns="0" bIns="0" rtlCol="0" anchor="t"/>
          <a:lstStyle/>
          <a:p>
            <a:pPr algn="l" indent="0" marL="0">
              <a:lnSpc>
                <a:spcPts val="1950"/>
              </a:lnSpc>
              <a:buNone/>
            </a:pPr>
            <a:r>
              <a:rPr lang="en-US" sz="1200" dirty="0">
                <a:solidFill>
                  <a:srgbClr val="CFCBBF"/>
                </a:solidFill>
                <a:latin typeface="Raleway" pitchFamily="34" charset="0"/>
                <a:ea typeface="Raleway" pitchFamily="34" charset="-122"/>
                <a:cs typeface="Raleway" pitchFamily="34" charset="-120"/>
              </a:rPr>
              <a:t>Regression analysis can predict future performance based on historical data, enabling proactive planning and resource allocation.</a:t>
            </a:r>
            <a:endParaRPr lang="en-US" sz="1200" dirty="0"/>
          </a:p>
        </p:txBody>
      </p:sp>
      <p:pic>
        <p:nvPicPr>
          <p:cNvPr id="14" name="Image 4" descr="preencoded.png">    </p:cNvPr>
          <p:cNvPicPr>
            <a:picLocks noChangeAspect="1"/>
          </p:cNvPicPr>
          <p:nvPr/>
        </p:nvPicPr>
        <p:blipFill>
          <a:blip r:embed="rId5"/>
          <a:stretch>
            <a:fillRect/>
          </a:stretch>
        </p:blipFill>
        <p:spPr>
          <a:xfrm>
            <a:off x="6032302" y="6555819"/>
            <a:ext cx="779978" cy="1248013"/>
          </a:xfrm>
          <a:prstGeom prst="rect">
            <a:avLst/>
          </a:prstGeom>
        </p:spPr>
      </p:pic>
      <p:sp>
        <p:nvSpPr>
          <p:cNvPr id="15" name="Text 8"/>
          <p:cNvSpPr/>
          <p:nvPr/>
        </p:nvSpPr>
        <p:spPr>
          <a:xfrm>
            <a:off x="7046238" y="6711791"/>
            <a:ext cx="1950006" cy="243721"/>
          </a:xfrm>
          <a:prstGeom prst="rect">
            <a:avLst/>
          </a:prstGeom>
          <a:noFill/>
          <a:ln/>
        </p:spPr>
        <p:txBody>
          <a:bodyPr wrap="none" lIns="0" tIns="0" rIns="0" bIns="0" rtlCol="0" anchor="t"/>
          <a:lstStyle/>
          <a:p>
            <a:pPr algn="l" indent="0" marL="0">
              <a:lnSpc>
                <a:spcPts val="1900"/>
              </a:lnSpc>
              <a:buNone/>
            </a:pPr>
            <a:r>
              <a:rPr lang="en-US" sz="1500" dirty="0">
                <a:solidFill>
                  <a:srgbClr val="CFCBBF"/>
                </a:solidFill>
                <a:latin typeface="Prata" pitchFamily="34" charset="0"/>
                <a:ea typeface="Prata" pitchFamily="34" charset="-122"/>
                <a:cs typeface="Prata" pitchFamily="34" charset="-120"/>
              </a:rPr>
              <a:t>Data Visualization</a:t>
            </a:r>
            <a:endParaRPr lang="en-US" sz="1500" dirty="0"/>
          </a:p>
        </p:txBody>
      </p:sp>
      <p:sp>
        <p:nvSpPr>
          <p:cNvPr id="16" name="Text 9"/>
          <p:cNvSpPr/>
          <p:nvPr/>
        </p:nvSpPr>
        <p:spPr>
          <a:xfrm>
            <a:off x="7046238" y="7049095"/>
            <a:ext cx="7038261" cy="499110"/>
          </a:xfrm>
          <a:prstGeom prst="rect">
            <a:avLst/>
          </a:prstGeom>
          <a:noFill/>
          <a:ln/>
        </p:spPr>
        <p:txBody>
          <a:bodyPr wrap="square" lIns="0" tIns="0" rIns="0" bIns="0" rtlCol="0" anchor="t"/>
          <a:lstStyle/>
          <a:p>
            <a:pPr algn="l" indent="0" marL="0">
              <a:lnSpc>
                <a:spcPts val="1950"/>
              </a:lnSpc>
              <a:buNone/>
            </a:pPr>
            <a:r>
              <a:rPr lang="en-US" sz="1200" dirty="0">
                <a:solidFill>
                  <a:srgbClr val="CFCBBF"/>
                </a:solidFill>
                <a:latin typeface="Raleway" pitchFamily="34" charset="0"/>
                <a:ea typeface="Raleway" pitchFamily="34" charset="-122"/>
                <a:cs typeface="Raleway" pitchFamily="34" charset="-120"/>
              </a:rPr>
              <a:t>Excel's charting and graphing capabilities provide a powerful tool for presenting insights in a clear and visually compelling way.</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32184"/>
          </a:xfrm>
          <a:prstGeom prst="rect">
            <a:avLst/>
          </a:prstGeom>
        </p:spPr>
      </p:pic>
      <p:sp>
        <p:nvSpPr>
          <p:cNvPr id="3" name="Text 0"/>
          <p:cNvSpPr/>
          <p:nvPr/>
        </p:nvSpPr>
        <p:spPr>
          <a:xfrm>
            <a:off x="624959" y="2783324"/>
            <a:ext cx="10660618" cy="558046"/>
          </a:xfrm>
          <a:prstGeom prst="rect">
            <a:avLst/>
          </a:prstGeom>
          <a:noFill/>
          <a:ln/>
        </p:spPr>
        <p:txBody>
          <a:bodyPr wrap="none" lIns="0" tIns="0" rIns="0" bIns="0" rtlCol="0" anchor="t"/>
          <a:lstStyle/>
          <a:p>
            <a:pPr indent="0" marL="0">
              <a:lnSpc>
                <a:spcPts val="4350"/>
              </a:lnSpc>
              <a:buNone/>
            </a:pPr>
            <a:r>
              <a:rPr lang="en-US" sz="3500" dirty="0">
                <a:solidFill>
                  <a:srgbClr val="F2E782"/>
                </a:solidFill>
                <a:latin typeface="Prata" pitchFamily="34" charset="0"/>
                <a:ea typeface="Prata" pitchFamily="34" charset="-122"/>
                <a:cs typeface="Prata" pitchFamily="34" charset="-120"/>
              </a:rPr>
              <a:t>Results: Identifying Key Trends and Opportunities</a:t>
            </a:r>
            <a:endParaRPr lang="en-US" sz="3500" dirty="0"/>
          </a:p>
        </p:txBody>
      </p:sp>
      <p:sp>
        <p:nvSpPr>
          <p:cNvPr id="4" name="Text 1"/>
          <p:cNvSpPr/>
          <p:nvPr/>
        </p:nvSpPr>
        <p:spPr>
          <a:xfrm>
            <a:off x="624959" y="3609142"/>
            <a:ext cx="13380482" cy="1143000"/>
          </a:xfrm>
          <a:prstGeom prst="rect">
            <a:avLst/>
          </a:prstGeom>
          <a:noFill/>
          <a:ln/>
        </p:spPr>
        <p:txBody>
          <a:bodyPr wrap="square" lIns="0" tIns="0" rIns="0" bIns="0" rtlCol="0" anchor="t"/>
          <a:lstStyle/>
          <a:p>
            <a:pPr indent="0" marL="0">
              <a:lnSpc>
                <a:spcPts val="2200"/>
              </a:lnSpc>
              <a:buNone/>
            </a:pPr>
            <a:r>
              <a:rPr lang="en-US" sz="1400" dirty="0">
                <a:solidFill>
                  <a:srgbClr val="CFCBBF"/>
                </a:solidFill>
                <a:latin typeface="Raleway" pitchFamily="34" charset="0"/>
                <a:ea typeface="Raleway" pitchFamily="34" charset="-122"/>
                <a:cs typeface="Raleway" pitchFamily="34" charset="-120"/>
              </a:rPr>
              <a:t>The results of the employee performance analysis will provide valuable insights into the overall health of your workforce. This analysis will identify key trends, patterns, and areas for improvement, enabling you to make data-driven decisions that enhance employee performance and drive organizational success. The insights gleaned from the analysis will be presented in a clear and concise manner, utilizing charts, graphs, and dashboards to highlight key findings and recommendations.</a:t>
            </a:r>
            <a:endParaRPr lang="en-US" sz="1400" dirty="0"/>
          </a:p>
        </p:txBody>
      </p:sp>
      <p:pic>
        <p:nvPicPr>
          <p:cNvPr id="5" name="Image 1" descr="preencoded.png">    </p:cNvPr>
          <p:cNvPicPr>
            <a:picLocks noChangeAspect="1"/>
          </p:cNvPicPr>
          <p:nvPr/>
        </p:nvPicPr>
        <p:blipFill>
          <a:blip r:embed="rId2"/>
          <a:stretch>
            <a:fillRect/>
          </a:stretch>
        </p:blipFill>
        <p:spPr>
          <a:xfrm>
            <a:off x="624959" y="4953000"/>
            <a:ext cx="446365" cy="446365"/>
          </a:xfrm>
          <a:prstGeom prst="rect">
            <a:avLst/>
          </a:prstGeom>
        </p:spPr>
      </p:pic>
      <p:sp>
        <p:nvSpPr>
          <p:cNvPr id="6" name="Text 2"/>
          <p:cNvSpPr/>
          <p:nvPr/>
        </p:nvSpPr>
        <p:spPr>
          <a:xfrm>
            <a:off x="624959" y="5577840"/>
            <a:ext cx="2434709" cy="278963"/>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Increased Productivity</a:t>
            </a:r>
            <a:endParaRPr lang="en-US" sz="1750" dirty="0"/>
          </a:p>
        </p:txBody>
      </p:sp>
      <p:sp>
        <p:nvSpPr>
          <p:cNvPr id="7" name="Text 3"/>
          <p:cNvSpPr/>
          <p:nvPr/>
        </p:nvSpPr>
        <p:spPr>
          <a:xfrm>
            <a:off x="624959" y="5963841"/>
            <a:ext cx="3144203" cy="1428750"/>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analysis may reveal opportunities to improve workflows, streamline processes, or provide additional training to boost employee productivity.</a:t>
            </a:r>
            <a:endParaRPr lang="en-US" sz="1400" dirty="0"/>
          </a:p>
        </p:txBody>
      </p:sp>
      <p:pic>
        <p:nvPicPr>
          <p:cNvPr id="8" name="Image 2" descr="preencoded.png">    </p:cNvPr>
          <p:cNvPicPr>
            <a:picLocks noChangeAspect="1"/>
          </p:cNvPicPr>
          <p:nvPr/>
        </p:nvPicPr>
        <p:blipFill>
          <a:blip r:embed="rId3"/>
          <a:stretch>
            <a:fillRect/>
          </a:stretch>
        </p:blipFill>
        <p:spPr>
          <a:xfrm>
            <a:off x="4036933" y="4953000"/>
            <a:ext cx="446365" cy="446365"/>
          </a:xfrm>
          <a:prstGeom prst="rect">
            <a:avLst/>
          </a:prstGeom>
        </p:spPr>
      </p:pic>
      <p:sp>
        <p:nvSpPr>
          <p:cNvPr id="9" name="Text 4"/>
          <p:cNvSpPr/>
          <p:nvPr/>
        </p:nvSpPr>
        <p:spPr>
          <a:xfrm>
            <a:off x="4036933" y="5577840"/>
            <a:ext cx="3144322" cy="557927"/>
          </a:xfrm>
          <a:prstGeom prst="rect">
            <a:avLst/>
          </a:prstGeom>
          <a:noFill/>
          <a:ln/>
        </p:spPr>
        <p:txBody>
          <a:bodyPr wrap="squar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Enhanced Employee Engagement</a:t>
            </a:r>
            <a:endParaRPr lang="en-US" sz="1750" dirty="0"/>
          </a:p>
        </p:txBody>
      </p:sp>
      <p:sp>
        <p:nvSpPr>
          <p:cNvPr id="10" name="Text 5"/>
          <p:cNvSpPr/>
          <p:nvPr/>
        </p:nvSpPr>
        <p:spPr>
          <a:xfrm>
            <a:off x="4036933" y="6242804"/>
            <a:ext cx="3144322" cy="1428750"/>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analysis may identify areas where employees feel undervalued or underutilized, leading to targeted interventions to boost engagement and morale.</a:t>
            </a:r>
            <a:endParaRPr lang="en-US" sz="1400" dirty="0"/>
          </a:p>
        </p:txBody>
      </p:sp>
      <p:pic>
        <p:nvPicPr>
          <p:cNvPr id="11" name="Image 3" descr="preencoded.png">    </p:cNvPr>
          <p:cNvPicPr>
            <a:picLocks noChangeAspect="1"/>
          </p:cNvPicPr>
          <p:nvPr/>
        </p:nvPicPr>
        <p:blipFill>
          <a:blip r:embed="rId4"/>
          <a:stretch>
            <a:fillRect/>
          </a:stretch>
        </p:blipFill>
        <p:spPr>
          <a:xfrm>
            <a:off x="7449026" y="4953000"/>
            <a:ext cx="446365" cy="446365"/>
          </a:xfrm>
          <a:prstGeom prst="rect">
            <a:avLst/>
          </a:prstGeom>
        </p:spPr>
      </p:pic>
      <p:sp>
        <p:nvSpPr>
          <p:cNvPr id="12" name="Text 6"/>
          <p:cNvSpPr/>
          <p:nvPr/>
        </p:nvSpPr>
        <p:spPr>
          <a:xfrm>
            <a:off x="7449026" y="5577840"/>
            <a:ext cx="2762726" cy="278963"/>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Improved Goal Alignment</a:t>
            </a:r>
            <a:endParaRPr lang="en-US" sz="1750" dirty="0"/>
          </a:p>
        </p:txBody>
      </p:sp>
      <p:sp>
        <p:nvSpPr>
          <p:cNvPr id="13" name="Text 7"/>
          <p:cNvSpPr/>
          <p:nvPr/>
        </p:nvSpPr>
        <p:spPr>
          <a:xfrm>
            <a:off x="7449026" y="5963841"/>
            <a:ext cx="3144322" cy="1714500"/>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analysis may highlight gaps in goal alignment between individual employees and organizational objectives, enabling adjustments to ensure everyone is working towards shared goals.</a:t>
            </a:r>
            <a:endParaRPr lang="en-US" sz="1400" dirty="0"/>
          </a:p>
        </p:txBody>
      </p:sp>
      <p:pic>
        <p:nvPicPr>
          <p:cNvPr id="14" name="Image 4" descr="preencoded.png">    </p:cNvPr>
          <p:cNvPicPr>
            <a:picLocks noChangeAspect="1"/>
          </p:cNvPicPr>
          <p:nvPr/>
        </p:nvPicPr>
        <p:blipFill>
          <a:blip r:embed="rId5"/>
          <a:stretch>
            <a:fillRect/>
          </a:stretch>
        </p:blipFill>
        <p:spPr>
          <a:xfrm>
            <a:off x="10861119" y="4953000"/>
            <a:ext cx="446365" cy="446365"/>
          </a:xfrm>
          <a:prstGeom prst="rect">
            <a:avLst/>
          </a:prstGeom>
        </p:spPr>
      </p:pic>
      <p:sp>
        <p:nvSpPr>
          <p:cNvPr id="15" name="Text 8"/>
          <p:cNvSpPr/>
          <p:nvPr/>
        </p:nvSpPr>
        <p:spPr>
          <a:xfrm>
            <a:off x="10861119" y="5577840"/>
            <a:ext cx="2383393" cy="278963"/>
          </a:xfrm>
          <a:prstGeom prst="rect">
            <a:avLst/>
          </a:prstGeom>
          <a:noFill/>
          <a:ln/>
        </p:spPr>
        <p:txBody>
          <a:bodyPr wrap="none" lIns="0" tIns="0" rIns="0" bIns="0" rtlCol="0" anchor="t"/>
          <a:lstStyle/>
          <a:p>
            <a:pPr algn="l" indent="0" marL="0">
              <a:lnSpc>
                <a:spcPts val="2150"/>
              </a:lnSpc>
              <a:buNone/>
            </a:pPr>
            <a:r>
              <a:rPr lang="en-US" sz="1750" dirty="0">
                <a:solidFill>
                  <a:srgbClr val="CFCBBF"/>
                </a:solidFill>
                <a:latin typeface="Prata" pitchFamily="34" charset="0"/>
                <a:ea typeface="Prata" pitchFamily="34" charset="-122"/>
                <a:cs typeface="Prata" pitchFamily="34" charset="-120"/>
              </a:rPr>
              <a:t>Identified Talent Gaps</a:t>
            </a:r>
            <a:endParaRPr lang="en-US" sz="1750" dirty="0"/>
          </a:p>
        </p:txBody>
      </p:sp>
      <p:sp>
        <p:nvSpPr>
          <p:cNvPr id="16" name="Text 9"/>
          <p:cNvSpPr/>
          <p:nvPr/>
        </p:nvSpPr>
        <p:spPr>
          <a:xfrm>
            <a:off x="10861119" y="5963841"/>
            <a:ext cx="3144322" cy="1428750"/>
          </a:xfrm>
          <a:prstGeom prst="rect">
            <a:avLst/>
          </a:prstGeom>
          <a:noFill/>
          <a:ln/>
        </p:spPr>
        <p:txBody>
          <a:bodyPr wrap="square" lIns="0" tIns="0" rIns="0" bIns="0" rtlCol="0" anchor="t"/>
          <a:lstStyle/>
          <a:p>
            <a:pPr algn="l" indent="0" marL="0">
              <a:lnSpc>
                <a:spcPts val="2200"/>
              </a:lnSpc>
              <a:buNone/>
            </a:pPr>
            <a:r>
              <a:rPr lang="en-US" sz="1400" dirty="0">
                <a:solidFill>
                  <a:srgbClr val="CFCBBF"/>
                </a:solidFill>
                <a:latin typeface="Raleway" pitchFamily="34" charset="0"/>
                <a:ea typeface="Raleway" pitchFamily="34" charset="-122"/>
                <a:cs typeface="Raleway" pitchFamily="34" charset="-120"/>
              </a:rPr>
              <a:t>The analysis may reveal areas where the organization needs to focus on talent development, recruiting, or training to address skill gaps and ensure future success.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67038"/>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 Empowering Your Organization for Success</a:t>
            </a:r>
            <a:endParaRPr lang="en-US" sz="4450" dirty="0"/>
          </a:p>
        </p:txBody>
      </p:sp>
      <p:sp>
        <p:nvSpPr>
          <p:cNvPr id="4" name="Text 1"/>
          <p:cNvSpPr/>
          <p:nvPr/>
        </p:nvSpPr>
        <p:spPr>
          <a:xfrm>
            <a:off x="793790" y="3533537"/>
            <a:ext cx="7556421" cy="362902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By implementing a robust employee performance analysis framework using Microsoft Excel, you can gain a comprehensive understanding of your workforce, identify areas for improvement, and empower your organization for success. This data-driven approach will enable you to make informed decisions regarding talent development, resource allocation, and performance management strategies, ultimately fostering a culture of continuous improvement and growth within your organization. This analysis is a powerful tool for unlocking the full potential of your workforce and driving sustainable organizational success.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2024-08-31T15:32:25Z</dcterms:created>
  <dcterms:modified xsi:type="dcterms:W3CDTF">2024-08-31T15:32:25Z</dcterms:modified>
</cp:coreProperties>
</file>